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038" r:id="rId4"/>
    <p:sldId id="2039" r:id="rId5"/>
    <p:sldId id="2043" r:id="rId6"/>
    <p:sldId id="2047" r:id="rId7"/>
    <p:sldId id="2046" r:id="rId8"/>
    <p:sldId id="2050" r:id="rId9"/>
    <p:sldId id="2044" r:id="rId10"/>
    <p:sldId id="2052" r:id="rId11"/>
    <p:sldId id="20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D0000"/>
    <a:srgbClr val="EC7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4660"/>
  </p:normalViewPr>
  <p:slideViewPr>
    <p:cSldViewPr snapToGrid="0">
      <p:cViewPr varScale="1">
        <p:scale>
          <a:sx n="93" d="100"/>
          <a:sy n="93" d="100"/>
        </p:scale>
        <p:origin x="216"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F616D2-AF50-DC42-BEE1-70E408C013CA}" type="datetimeFigureOut">
              <a:rPr lang="en-US" smtClean="0"/>
              <a:t>11/30/22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87A24-F8E0-BA40-AAC7-8D91410B97E5}" type="slidenum">
              <a:rPr lang="en-US" smtClean="0"/>
              <a:t>‹#›</a:t>
            </a:fld>
            <a:endParaRPr lang="en-US"/>
          </a:p>
        </p:txBody>
      </p:sp>
    </p:spTree>
    <p:extLst>
      <p:ext uri="{BB962C8B-B14F-4D97-AF65-F5344CB8AC3E}">
        <p14:creationId xmlns:p14="http://schemas.microsoft.com/office/powerpoint/2010/main" val="740164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8C59C-F5D9-9D4F-A68B-2BDCA9F54CC3}" type="datetimeFigureOut">
              <a:rPr lang="en-US" smtClean="0"/>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1C93F-FFB5-3E42-B539-6EE14623D3A0}" type="slidenum">
              <a:rPr lang="en-US" smtClean="0"/>
              <a:t>‹#›</a:t>
            </a:fld>
            <a:endParaRPr lang="en-US"/>
          </a:p>
        </p:txBody>
      </p:sp>
    </p:spTree>
    <p:extLst>
      <p:ext uri="{BB962C8B-B14F-4D97-AF65-F5344CB8AC3E}">
        <p14:creationId xmlns:p14="http://schemas.microsoft.com/office/powerpoint/2010/main" val="201196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49367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227520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336857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144510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217637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404388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957" y="9119666"/>
            <a:ext cx="3169589" cy="479898"/>
          </a:xfrm>
          <a:prstGeom prst="rect">
            <a:avLst/>
          </a:prstGeom>
          <a:noFill/>
          <a:ln w="9525">
            <a:noFill/>
            <a:miter lim="800000"/>
            <a:headEnd/>
            <a:tailEnd/>
          </a:ln>
        </p:spPr>
        <p:txBody>
          <a:bodyPr lIns="96636" tIns="48317" rIns="96636" bIns="483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825CF91-545C-4D5B-8D30-89BD7A353FB5}" type="slidenum">
              <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57346" name="Rectangle 7"/>
          <p:cNvSpPr txBox="1">
            <a:spLocks noGrp="1" noChangeArrowheads="1"/>
          </p:cNvSpPr>
          <p:nvPr/>
        </p:nvSpPr>
        <p:spPr bwMode="auto">
          <a:xfrm>
            <a:off x="4145611" y="9121306"/>
            <a:ext cx="3169589" cy="479896"/>
          </a:xfrm>
          <a:prstGeom prst="rect">
            <a:avLst/>
          </a:prstGeom>
          <a:noFill/>
          <a:ln w="9525">
            <a:noFill/>
            <a:miter lim="800000"/>
            <a:headEnd/>
            <a:tailEnd/>
          </a:ln>
        </p:spPr>
        <p:txBody>
          <a:bodyPr lIns="96611" tIns="48306" rIns="96611" bIns="4830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60BFECF-3DA5-49F8-A3B2-32B1F542FB88}" type="slidenum">
              <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7347" name="Rectangle 2"/>
          <p:cNvSpPr>
            <a:spLocks noGrp="1" noRot="1" noChangeAspect="1" noChangeArrowheads="1" noTextEdit="1"/>
          </p:cNvSpPr>
          <p:nvPr>
            <p:ph type="sldImg"/>
          </p:nvPr>
        </p:nvSpPr>
        <p:spPr>
          <a:xfrm>
            <a:off x="444500" y="708025"/>
            <a:ext cx="6434138" cy="3619500"/>
          </a:xfrm>
          <a:ln/>
        </p:spPr>
      </p:sp>
      <p:sp>
        <p:nvSpPr>
          <p:cNvPr id="57348" name="Rectangle 3"/>
          <p:cNvSpPr>
            <a:spLocks noGrp="1" noChangeArrowheads="1"/>
          </p:cNvSpPr>
          <p:nvPr>
            <p:ph type="body" idx="1"/>
          </p:nvPr>
        </p:nvSpPr>
        <p:spPr>
          <a:xfrm>
            <a:off x="956171" y="4564747"/>
            <a:ext cx="5402859" cy="4328893"/>
          </a:xfrm>
          <a:noFill/>
        </p:spPr>
        <p:txBody>
          <a:bodyPr lIns="91392" tIns="45695" rIns="91392" bIns="45695"/>
          <a:lstStyle/>
          <a:p>
            <a:pPr eaLnBrk="1" hangingPunct="1"/>
            <a:endParaRPr lang="en-US" altLang="zh-CN"/>
          </a:p>
        </p:txBody>
      </p:sp>
    </p:spTree>
    <p:extLst>
      <p:ext uri="{BB962C8B-B14F-4D97-AF65-F5344CB8AC3E}">
        <p14:creationId xmlns:p14="http://schemas.microsoft.com/office/powerpoint/2010/main" val="165646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18460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1062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0498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321326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18385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68501"/>
            <a:ext cx="53848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68501"/>
            <a:ext cx="53848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08120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13559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05069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231554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16135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9B1D123F-C5DF-409A-97D0-06912A0D01E8}" type="slidenum">
              <a:rPr lang="en-US" smtClean="0"/>
              <a:t>‹#›</a:t>
            </a:fld>
            <a:endParaRPr lang="en-US"/>
          </a:p>
        </p:txBody>
      </p:sp>
    </p:spTree>
    <p:extLst>
      <p:ext uri="{BB962C8B-B14F-4D97-AF65-F5344CB8AC3E}">
        <p14:creationId xmlns:p14="http://schemas.microsoft.com/office/powerpoint/2010/main" val="66489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900114"/>
            <a:ext cx="109728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609600" y="3022601"/>
            <a:ext cx="109728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300519" y="6448426"/>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FA82E26C-6086-442E-B0C1-96E23DE83491}" type="slidenum">
              <a:rPr lang="en-US" smtClean="0"/>
              <a:pPr/>
              <a:t>‹#›</a:t>
            </a:fld>
            <a:endParaRPr lang="en-US" dirty="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300519" cy="457200"/>
          </a:xfrm>
          <a:prstGeom prst="rect">
            <a:avLst/>
          </a:prstGeom>
        </p:spPr>
      </p:pic>
      <p:sp>
        <p:nvSpPr>
          <p:cNvPr id="2" name="Text Box 7">
            <a:extLst>
              <a:ext uri="{FF2B5EF4-FFF2-40B4-BE49-F238E27FC236}">
                <a16:creationId xmlns:a16="http://schemas.microsoft.com/office/drawing/2014/main" id="{5ADE5F26-F85A-AE3A-B902-D0909E031C3B}"/>
              </a:ext>
            </a:extLst>
          </p:cNvPr>
          <p:cNvSpPr txBox="1">
            <a:spLocks noChangeArrowheads="1"/>
          </p:cNvSpPr>
          <p:nvPr userDrawn="1"/>
        </p:nvSpPr>
        <p:spPr bwMode="auto">
          <a:xfrm>
            <a:off x="34599" y="43934"/>
            <a:ext cx="8165282" cy="369332"/>
          </a:xfrm>
          <a:prstGeom prst="rect">
            <a:avLst/>
          </a:prstGeom>
          <a:solidFill>
            <a:srgbClr val="CC0000"/>
          </a:solidFill>
          <a:ln w="9525">
            <a:noFill/>
            <a:miter lim="800000"/>
            <a:headEnd/>
            <a:tailEnd/>
          </a:ln>
        </p:spPr>
        <p:txBody>
          <a:bodyPr wrap="square">
            <a:spAutoFit/>
          </a:bodyPr>
          <a:lstStyle/>
          <a:p>
            <a:pPr eaLnBrk="0" fontAlgn="base" hangingPunct="0">
              <a:spcBef>
                <a:spcPct val="0"/>
              </a:spcBef>
              <a:spcAft>
                <a:spcPct val="0"/>
              </a:spcAft>
              <a:defRPr/>
            </a:pPr>
            <a:r>
              <a:rPr lang="en-US" altLang="zh-CN" b="1" dirty="0">
                <a:solidFill>
                  <a:schemeClr val="bg1"/>
                </a:solidFill>
                <a:latin typeface="Arial" charset="0"/>
                <a:ea typeface="MS PGothic" pitchFamily="34" charset="-128"/>
              </a:rPr>
              <a:t>DOE-FES Workshop on Plasma Science for Nanofabrication</a:t>
            </a:r>
          </a:p>
        </p:txBody>
      </p:sp>
    </p:spTree>
    <p:extLst>
      <p:ext uri="{BB962C8B-B14F-4D97-AF65-F5344CB8AC3E}">
        <p14:creationId xmlns:p14="http://schemas.microsoft.com/office/powerpoint/2010/main" val="1258659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322D-B207-3318-BC9F-B10438B5FD62}"/>
              </a:ext>
            </a:extLst>
          </p:cNvPr>
          <p:cNvSpPr>
            <a:spLocks noGrp="1"/>
          </p:cNvSpPr>
          <p:nvPr>
            <p:ph type="ctrTitle"/>
          </p:nvPr>
        </p:nvSpPr>
        <p:spPr>
          <a:xfrm>
            <a:off x="914400" y="2983178"/>
            <a:ext cx="10363200" cy="1470025"/>
          </a:xfrm>
        </p:spPr>
        <p:txBody>
          <a:bodyPr/>
          <a:lstStyle/>
          <a:p>
            <a:r>
              <a:rPr lang="en-US" dirty="0"/>
              <a:t>CHIPS ACT:  Basic research needs report to DOE</a:t>
            </a:r>
            <a:br>
              <a:rPr lang="en-US" dirty="0"/>
            </a:br>
            <a:br>
              <a:rPr lang="en-US" dirty="0"/>
            </a:br>
            <a:r>
              <a:rPr lang="en-US" dirty="0"/>
              <a:t>Summary report from FES workshop held August 8-9, 2022</a:t>
            </a:r>
            <a:br>
              <a:rPr lang="en-US" dirty="0"/>
            </a:br>
            <a:br>
              <a:rPr lang="en-US" dirty="0"/>
            </a:br>
            <a:r>
              <a:rPr lang="en-US" sz="2000" b="0" i="1" dirty="0"/>
              <a:t>Chair: David Graves, Princeton University</a:t>
            </a:r>
            <a:br>
              <a:rPr lang="en-US" sz="2000" b="0" i="1" dirty="0"/>
            </a:br>
            <a:r>
              <a:rPr lang="en-US" sz="2000" b="0" i="1" dirty="0"/>
              <a:t>Co-Chairs: Catherine Labelle, Intel Corp., Mark Kushner, U. Michigan</a:t>
            </a:r>
            <a:br>
              <a:rPr lang="en-US" sz="2000" b="0" i="1" dirty="0"/>
            </a:br>
            <a:r>
              <a:rPr lang="en-US" sz="2000" b="0" i="1" dirty="0"/>
              <a:t>FES Contact: </a:t>
            </a:r>
            <a:r>
              <a:rPr lang="en-US" sz="2000" b="0" i="1" dirty="0" err="1"/>
              <a:t>Nirmol</a:t>
            </a:r>
            <a:r>
              <a:rPr lang="en-US" sz="2000" b="0" i="1" dirty="0"/>
              <a:t> </a:t>
            </a:r>
            <a:r>
              <a:rPr lang="en-US" sz="2000" b="0" i="1" dirty="0" err="1"/>
              <a:t>Podder</a:t>
            </a:r>
            <a:r>
              <a:rPr lang="en-US" sz="2000" b="0" i="1" dirty="0"/>
              <a:t>, US-DOE</a:t>
            </a:r>
            <a:br>
              <a:rPr lang="en-US" sz="2000" b="0" i="1" dirty="0"/>
            </a:br>
            <a:br>
              <a:rPr lang="en-US" sz="2000" b="0" i="1" dirty="0"/>
            </a:br>
            <a:r>
              <a:rPr lang="en-US" sz="2000" b="0" i="1" dirty="0"/>
              <a:t>Section Authors: Steven Shannon (NCSU), </a:t>
            </a:r>
            <a:r>
              <a:rPr lang="en-US" sz="2000" b="0" i="1" dirty="0" err="1"/>
              <a:t>Eray</a:t>
            </a:r>
            <a:r>
              <a:rPr lang="en-US" sz="2000" b="0" i="1" dirty="0"/>
              <a:t> </a:t>
            </a:r>
            <a:r>
              <a:rPr lang="en-US" sz="2000" b="0" i="1" dirty="0" err="1"/>
              <a:t>Aydili</a:t>
            </a:r>
            <a:r>
              <a:rPr lang="en-US" sz="2000" b="0" i="1" dirty="0"/>
              <a:t> (NYU), Jane Chang (UCLA), Shahid Rauf (Applied Materials), Vincent Donnelly (U. Houston), Mark Kushner (U. Michigan), David </a:t>
            </a:r>
            <a:r>
              <a:rPr lang="en-US" sz="2000" b="0" i="1" dirty="0" err="1"/>
              <a:t>Ruzic</a:t>
            </a:r>
            <a:r>
              <a:rPr lang="en-US" sz="2000" b="0" i="1" dirty="0"/>
              <a:t> (U. Illinois), Peter Meyer (ASML), Lawrence </a:t>
            </a:r>
            <a:r>
              <a:rPr lang="en-US" sz="2000" b="0" i="1" dirty="0" err="1"/>
              <a:t>Overzet</a:t>
            </a:r>
            <a:r>
              <a:rPr lang="en-US" sz="2000" b="0" i="1" dirty="0"/>
              <a:t> (UT-Dallas)</a:t>
            </a:r>
            <a:br>
              <a:rPr lang="en-US" sz="2000" b="0" i="1" dirty="0"/>
            </a:br>
            <a:br>
              <a:rPr lang="en-US" sz="2000" b="0" i="1" dirty="0"/>
            </a:br>
            <a:r>
              <a:rPr lang="en-US" sz="2000" b="0" i="1" dirty="0"/>
              <a:t>Thank you to the 24 in person attendees and 27 virtual attendees who participated in the workshop and contributed to this report!</a:t>
            </a:r>
            <a:endParaRPr lang="en-US" b="0" i="1" dirty="0"/>
          </a:p>
        </p:txBody>
      </p:sp>
    </p:spTree>
    <p:extLst>
      <p:ext uri="{BB962C8B-B14F-4D97-AF65-F5344CB8AC3E}">
        <p14:creationId xmlns:p14="http://schemas.microsoft.com/office/powerpoint/2010/main" val="396371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02743" y="452505"/>
            <a:ext cx="11969392" cy="861774"/>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400" b="1" dirty="0">
                <a:solidFill>
                  <a:srgbClr val="000000"/>
                </a:solidFill>
                <a:latin typeface="Arial" charset="0"/>
                <a:ea typeface="宋体" charset="-122"/>
              </a:rPr>
              <a:t>PRO 6:  Develop novel institutional structures to meet emerging unprecedented challenges of the field</a:t>
            </a:r>
            <a:endParaRPr lang="en-US" altLang="en-US" sz="2400" b="1" baseline="-25000" dirty="0">
              <a:solidFill>
                <a:srgbClr val="000000"/>
              </a:solidFill>
              <a:latin typeface="Arial" charset="0"/>
              <a:ea typeface="宋体" charset="-122"/>
            </a:endParaRPr>
          </a:p>
        </p:txBody>
      </p:sp>
      <p:sp>
        <p:nvSpPr>
          <p:cNvPr id="11" name="Text Box 5">
            <a:extLst>
              <a:ext uri="{FF2B5EF4-FFF2-40B4-BE49-F238E27FC236}">
                <a16:creationId xmlns:a16="http://schemas.microsoft.com/office/drawing/2014/main" id="{43AEF44A-949E-4F63-BFD7-A6885EB484A7}"/>
              </a:ext>
            </a:extLst>
          </p:cNvPr>
          <p:cNvSpPr txBox="1">
            <a:spLocks noChangeArrowheads="1"/>
          </p:cNvSpPr>
          <p:nvPr/>
        </p:nvSpPr>
        <p:spPr bwMode="auto">
          <a:xfrm>
            <a:off x="102742" y="1437693"/>
            <a:ext cx="1179473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2000" dirty="0">
                <a:latin typeface="Arial" panose="020B0604020202020204" pitchFamily="34" charset="0"/>
                <a:cs typeface="Arial" panose="020B0604020202020204" pitchFamily="34" charset="0"/>
              </a:rPr>
              <a:t> How can we respond to the unprecedented challenges in plasma science for microelectronics fabrication to develop new technologies in a strongly multidisciplinary field with both fundamental scientific and commercialization challenges? </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can we produce a workforce for U.S. industry that is knowledgeable about plasmas and their applications?</a:t>
            </a:r>
          </a:p>
        </p:txBody>
      </p:sp>
      <p:pic>
        <p:nvPicPr>
          <p:cNvPr id="9" name="image1.png" descr="A picture containing diagram&#10;&#10;Description automatically generated">
            <a:extLst>
              <a:ext uri="{FF2B5EF4-FFF2-40B4-BE49-F238E27FC236}">
                <a16:creationId xmlns:a16="http://schemas.microsoft.com/office/drawing/2014/main" id="{79D7EAE0-D716-4BF8-9A4E-6F09F70DED59}"/>
              </a:ext>
            </a:extLst>
          </p:cNvPr>
          <p:cNvPicPr>
            <a:picLocks noChangeAspect="1"/>
          </p:cNvPicPr>
          <p:nvPr/>
        </p:nvPicPr>
        <p:blipFill rotWithShape="1">
          <a:blip r:embed="rId3"/>
          <a:srcRect b="5082"/>
          <a:stretch/>
        </p:blipFill>
        <p:spPr>
          <a:xfrm>
            <a:off x="2288481" y="3117745"/>
            <a:ext cx="7006070" cy="3740255"/>
          </a:xfrm>
          <a:prstGeom prst="rect">
            <a:avLst/>
          </a:prstGeom>
          <a:ln/>
        </p:spPr>
      </p:pic>
      <p:sp>
        <p:nvSpPr>
          <p:cNvPr id="2" name="TextBox 1">
            <a:extLst>
              <a:ext uri="{FF2B5EF4-FFF2-40B4-BE49-F238E27FC236}">
                <a16:creationId xmlns:a16="http://schemas.microsoft.com/office/drawing/2014/main" id="{8CC8179F-6D4E-AF68-5627-2891617B7A81}"/>
              </a:ext>
            </a:extLst>
          </p:cNvPr>
          <p:cNvSpPr txBox="1"/>
          <p:nvPr/>
        </p:nvSpPr>
        <p:spPr>
          <a:xfrm>
            <a:off x="-7730" y="1192888"/>
            <a:ext cx="12015673" cy="2554545"/>
          </a:xfrm>
          <a:prstGeom prst="rect">
            <a:avLst/>
          </a:prstGeom>
          <a:solidFill>
            <a:schemeClr val="bg1"/>
          </a:solidFill>
          <a:ln>
            <a:solidFill>
              <a:schemeClr val="bg1"/>
            </a:solidFill>
          </a:ln>
        </p:spPr>
        <p:txBody>
          <a:bodyPr wrap="square" rtlCol="0">
            <a:spAutoFit/>
          </a:bodyPr>
          <a:lstStyle/>
          <a:p>
            <a:r>
              <a:rPr lang="en-US" sz="2000" dirty="0">
                <a:latin typeface="Arial" panose="020B0604020202020204" pitchFamily="34" charset="0"/>
                <a:cs typeface="Arial" panose="020B0604020202020204" pitchFamily="34" charset="0"/>
              </a:rPr>
              <a:t>Motivation: for plasma assisted manufacturing to continue to advance the capabilities of semiconductor manufacturing, research infrastructure and workforce development will need to grow to keep pace with a rapidly growing domestic high technology industry and have that industry remain competitive in the global market</a:t>
            </a: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How can we develop new plasma technologies with both fundamental scientific and commercialization challenges while producing a workforce for U.S. industry that is knowledgeable about plasma and their applications?</a:t>
            </a:r>
          </a:p>
        </p:txBody>
      </p:sp>
    </p:spTree>
    <p:extLst>
      <p:ext uri="{BB962C8B-B14F-4D97-AF65-F5344CB8AC3E}">
        <p14:creationId xmlns:p14="http://schemas.microsoft.com/office/powerpoint/2010/main" val="10405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328265" y="523234"/>
            <a:ext cx="9137650" cy="52322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altLang="en-US" sz="2800" b="1" dirty="0">
                <a:solidFill>
                  <a:srgbClr val="000000"/>
                </a:solidFill>
                <a:latin typeface="Arial" charset="0"/>
                <a:ea typeface="宋体" charset="-122"/>
              </a:rPr>
              <a:t>TIMELINE</a:t>
            </a:r>
            <a:endParaRPr lang="en-US" altLang="en-US" sz="2000" b="1" baseline="-25000" dirty="0">
              <a:solidFill>
                <a:srgbClr val="000000"/>
              </a:solidFill>
              <a:latin typeface="Arial" charset="0"/>
              <a:ea typeface="宋体" charset="-122"/>
            </a:endParaRPr>
          </a:p>
        </p:txBody>
      </p:sp>
      <p:sp>
        <p:nvSpPr>
          <p:cNvPr id="15" name="Text Box 5"/>
          <p:cNvSpPr txBox="1">
            <a:spLocks noChangeArrowheads="1"/>
          </p:cNvSpPr>
          <p:nvPr/>
        </p:nvSpPr>
        <p:spPr bwMode="auto">
          <a:xfrm>
            <a:off x="150135" y="1193373"/>
            <a:ext cx="1189117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2200" b="1" dirty="0">
                <a:latin typeface="Arial" panose="020B0604020202020204" pitchFamily="34" charset="0"/>
                <a:cs typeface="Arial" panose="020B0604020202020204" pitchFamily="34" charset="0"/>
              </a:rPr>
              <a:t>Public comment period until December 9</a:t>
            </a:r>
          </a:p>
          <a:p>
            <a:pPr>
              <a:buFont typeface="Symbol" panose="05050102010706020507" pitchFamily="18" charset="2"/>
              <a:buChar char="·"/>
            </a:pPr>
            <a:r>
              <a:rPr lang="en-US" sz="2200" b="1" dirty="0">
                <a:latin typeface="Arial" panose="020B0604020202020204" pitchFamily="34" charset="0"/>
                <a:cs typeface="Arial" panose="020B0604020202020204" pitchFamily="34" charset="0"/>
              </a:rPr>
              <a:t>Deliver report to DOE by the end of the year.</a:t>
            </a:r>
          </a:p>
          <a:p>
            <a:pPr>
              <a:buFont typeface="Symbol" panose="05050102010706020507" pitchFamily="18" charset="2"/>
              <a:buChar char="·"/>
            </a:pPr>
            <a:r>
              <a:rPr lang="en-US" sz="2200" b="1" dirty="0">
                <a:latin typeface="Arial" panose="020B0604020202020204" pitchFamily="34" charset="0"/>
                <a:cs typeface="Arial" panose="020B0604020202020204" pitchFamily="34" charset="0"/>
              </a:rPr>
              <a:t>Sign up for email list to stay up to date on report status</a:t>
            </a:r>
          </a:p>
          <a:p>
            <a:pPr>
              <a:buFont typeface="Symbol" panose="05050102010706020507" pitchFamily="18" charset="2"/>
              <a:buChar char="·"/>
            </a:pPr>
            <a:r>
              <a:rPr lang="en-US" sz="2200" b="1" dirty="0">
                <a:latin typeface="Arial" panose="020B0604020202020204" pitchFamily="34" charset="0"/>
                <a:cs typeface="Arial" panose="020B0604020202020204" pitchFamily="34" charset="0"/>
              </a:rPr>
              <a:t>Share link with the community, the more input</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the better!</a:t>
            </a:r>
          </a:p>
          <a:p>
            <a:pPr>
              <a:buFont typeface="Symbol" panose="05050102010706020507" pitchFamily="18" charset="2"/>
              <a:buChar char="·"/>
            </a:pPr>
            <a:endParaRPr lang="en-US" sz="2200" b="1" dirty="0">
              <a:latin typeface="Arial" panose="020B0604020202020204" pitchFamily="34" charset="0"/>
              <a:cs typeface="Arial" panose="020B0604020202020204" pitchFamily="34" charset="0"/>
            </a:endParaRPr>
          </a:p>
          <a:p>
            <a:pPr>
              <a:buFont typeface="Symbol" panose="05050102010706020507" pitchFamily="18" charset="2"/>
              <a:buChar char="·"/>
            </a:pPr>
            <a:endParaRPr lang="en-US" sz="22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3CB0555D-5A1C-884B-08E1-8CDCC3A2F1BF}"/>
              </a:ext>
            </a:extLst>
          </p:cNvPr>
          <p:cNvGrpSpPr/>
          <p:nvPr/>
        </p:nvGrpSpPr>
        <p:grpSpPr>
          <a:xfrm>
            <a:off x="-360959" y="4018319"/>
            <a:ext cx="12923423" cy="1827319"/>
            <a:chOff x="-360959" y="3278847"/>
            <a:chExt cx="12923423" cy="1827319"/>
          </a:xfrm>
        </p:grpSpPr>
        <p:grpSp>
          <p:nvGrpSpPr>
            <p:cNvPr id="4" name="Group 3">
              <a:extLst>
                <a:ext uri="{FF2B5EF4-FFF2-40B4-BE49-F238E27FC236}">
                  <a16:creationId xmlns:a16="http://schemas.microsoft.com/office/drawing/2014/main" id="{A49BFD8D-1980-D7E8-7698-8C61EF873657}"/>
                </a:ext>
              </a:extLst>
            </p:cNvPr>
            <p:cNvGrpSpPr/>
            <p:nvPr/>
          </p:nvGrpSpPr>
          <p:grpSpPr>
            <a:xfrm>
              <a:off x="2995503" y="3289838"/>
              <a:ext cx="2854036" cy="1805336"/>
              <a:chOff x="543791" y="3010391"/>
              <a:chExt cx="2854036" cy="1805336"/>
            </a:xfrm>
          </p:grpSpPr>
          <p:pic>
            <p:nvPicPr>
              <p:cNvPr id="11" name="Picture 10" descr="Qr code&#10;&#10;Description automatically generated">
                <a:extLst>
                  <a:ext uri="{FF2B5EF4-FFF2-40B4-BE49-F238E27FC236}">
                    <a16:creationId xmlns:a16="http://schemas.microsoft.com/office/drawing/2014/main" id="{CA4F7E49-771D-8881-2422-6AFE7E943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7" y="3010391"/>
                <a:ext cx="1433945" cy="1433945"/>
              </a:xfrm>
              <a:prstGeom prst="rect">
                <a:avLst/>
              </a:prstGeom>
            </p:spPr>
          </p:pic>
          <p:sp>
            <p:nvSpPr>
              <p:cNvPr id="12" name="TextBox 11">
                <a:extLst>
                  <a:ext uri="{FF2B5EF4-FFF2-40B4-BE49-F238E27FC236}">
                    <a16:creationId xmlns:a16="http://schemas.microsoft.com/office/drawing/2014/main" id="{CC8F45FC-DE14-B9BB-3323-5A67495335CF}"/>
                  </a:ext>
                </a:extLst>
              </p:cNvPr>
              <p:cNvSpPr txBox="1"/>
              <p:nvPr/>
            </p:nvSpPr>
            <p:spPr>
              <a:xfrm>
                <a:off x="543791" y="4446395"/>
                <a:ext cx="2854036" cy="369332"/>
              </a:xfrm>
              <a:prstGeom prst="rect">
                <a:avLst/>
              </a:prstGeom>
              <a:noFill/>
            </p:spPr>
            <p:txBody>
              <a:bodyPr wrap="square" rtlCol="0">
                <a:spAutoFit/>
              </a:bodyPr>
              <a:lstStyle/>
              <a:p>
                <a:pPr algn="ctr"/>
                <a:r>
                  <a:rPr lang="en-US" dirty="0"/>
                  <a:t>Workshop Details</a:t>
                </a:r>
              </a:p>
            </p:txBody>
          </p:sp>
        </p:grpSp>
        <p:grpSp>
          <p:nvGrpSpPr>
            <p:cNvPr id="5" name="Group 4">
              <a:extLst>
                <a:ext uri="{FF2B5EF4-FFF2-40B4-BE49-F238E27FC236}">
                  <a16:creationId xmlns:a16="http://schemas.microsoft.com/office/drawing/2014/main" id="{583BDA59-9628-22F9-0A4F-042AC7B84EE0}"/>
                </a:ext>
              </a:extLst>
            </p:cNvPr>
            <p:cNvGrpSpPr/>
            <p:nvPr/>
          </p:nvGrpSpPr>
          <p:grpSpPr>
            <a:xfrm>
              <a:off x="9708428" y="3290868"/>
              <a:ext cx="2854036" cy="1803277"/>
              <a:chOff x="8993196" y="3010391"/>
              <a:chExt cx="2854036" cy="1803277"/>
            </a:xfrm>
          </p:grpSpPr>
          <p:pic>
            <p:nvPicPr>
              <p:cNvPr id="9" name="Picture 8" descr="Qr code&#10;&#10;Description automatically generated">
                <a:extLst>
                  <a:ext uri="{FF2B5EF4-FFF2-40B4-BE49-F238E27FC236}">
                    <a16:creationId xmlns:a16="http://schemas.microsoft.com/office/drawing/2014/main" id="{E8966DD2-3190-5FE3-DD14-0CE691DBD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3242" y="3010391"/>
                <a:ext cx="1433945" cy="1433945"/>
              </a:xfrm>
              <a:prstGeom prst="rect">
                <a:avLst/>
              </a:prstGeom>
            </p:spPr>
          </p:pic>
          <p:sp>
            <p:nvSpPr>
              <p:cNvPr id="10" name="TextBox 9">
                <a:extLst>
                  <a:ext uri="{FF2B5EF4-FFF2-40B4-BE49-F238E27FC236}">
                    <a16:creationId xmlns:a16="http://schemas.microsoft.com/office/drawing/2014/main" id="{48FBD1F2-E7E2-C4E3-1F60-AFBE876EEA54}"/>
                  </a:ext>
                </a:extLst>
              </p:cNvPr>
              <p:cNvSpPr txBox="1"/>
              <p:nvPr/>
            </p:nvSpPr>
            <p:spPr>
              <a:xfrm>
                <a:off x="8993196" y="4444336"/>
                <a:ext cx="2854036" cy="369332"/>
              </a:xfrm>
              <a:prstGeom prst="rect">
                <a:avLst/>
              </a:prstGeom>
              <a:noFill/>
            </p:spPr>
            <p:txBody>
              <a:bodyPr wrap="square" rtlCol="0">
                <a:spAutoFit/>
              </a:bodyPr>
              <a:lstStyle/>
              <a:p>
                <a:pPr algn="ctr"/>
                <a:r>
                  <a:rPr lang="en-US" dirty="0"/>
                  <a:t>Public Comments</a:t>
                </a:r>
              </a:p>
            </p:txBody>
          </p:sp>
        </p:grpSp>
        <p:grpSp>
          <p:nvGrpSpPr>
            <p:cNvPr id="6" name="Group 5">
              <a:extLst>
                <a:ext uri="{FF2B5EF4-FFF2-40B4-BE49-F238E27FC236}">
                  <a16:creationId xmlns:a16="http://schemas.microsoft.com/office/drawing/2014/main" id="{D814BD57-DFE5-B3F7-B51F-F4D5EA14DBAA}"/>
                </a:ext>
              </a:extLst>
            </p:cNvPr>
            <p:cNvGrpSpPr/>
            <p:nvPr/>
          </p:nvGrpSpPr>
          <p:grpSpPr>
            <a:xfrm>
              <a:off x="6351965" y="3281525"/>
              <a:ext cx="2854036" cy="1821962"/>
              <a:chOff x="4987636" y="3010391"/>
              <a:chExt cx="2854036" cy="1821962"/>
            </a:xfrm>
          </p:grpSpPr>
          <p:pic>
            <p:nvPicPr>
              <p:cNvPr id="7" name="Picture 6" descr="Qr code&#10;&#10;Description automatically generated">
                <a:extLst>
                  <a:ext uri="{FF2B5EF4-FFF2-40B4-BE49-F238E27FC236}">
                    <a16:creationId xmlns:a16="http://schemas.microsoft.com/office/drawing/2014/main" id="{8020C54F-535B-2999-786F-641869D97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682" y="3010391"/>
                <a:ext cx="1433945" cy="1433945"/>
              </a:xfrm>
              <a:prstGeom prst="rect">
                <a:avLst/>
              </a:prstGeom>
            </p:spPr>
          </p:pic>
          <p:sp>
            <p:nvSpPr>
              <p:cNvPr id="8" name="TextBox 7">
                <a:extLst>
                  <a:ext uri="{FF2B5EF4-FFF2-40B4-BE49-F238E27FC236}">
                    <a16:creationId xmlns:a16="http://schemas.microsoft.com/office/drawing/2014/main" id="{877964BD-37CF-CC67-ED42-4C12B3328595}"/>
                  </a:ext>
                </a:extLst>
              </p:cNvPr>
              <p:cNvSpPr txBox="1"/>
              <p:nvPr/>
            </p:nvSpPr>
            <p:spPr>
              <a:xfrm>
                <a:off x="4987636" y="4463021"/>
                <a:ext cx="2854036" cy="369332"/>
              </a:xfrm>
              <a:prstGeom prst="rect">
                <a:avLst/>
              </a:prstGeom>
              <a:noFill/>
            </p:spPr>
            <p:txBody>
              <a:bodyPr wrap="square" rtlCol="0">
                <a:spAutoFit/>
              </a:bodyPr>
              <a:lstStyle/>
              <a:p>
                <a:pPr algn="ctr"/>
                <a:r>
                  <a:rPr lang="en-US" dirty="0"/>
                  <a:t>Draft Report</a:t>
                </a:r>
              </a:p>
            </p:txBody>
          </p:sp>
        </p:grpSp>
        <p:grpSp>
          <p:nvGrpSpPr>
            <p:cNvPr id="14" name="Group 13">
              <a:extLst>
                <a:ext uri="{FF2B5EF4-FFF2-40B4-BE49-F238E27FC236}">
                  <a16:creationId xmlns:a16="http://schemas.microsoft.com/office/drawing/2014/main" id="{46A0A035-6AA2-A8C5-F39E-93139368F384}"/>
                </a:ext>
              </a:extLst>
            </p:cNvPr>
            <p:cNvGrpSpPr/>
            <p:nvPr/>
          </p:nvGrpSpPr>
          <p:grpSpPr>
            <a:xfrm>
              <a:off x="-360959" y="3278847"/>
              <a:ext cx="2854036" cy="1827319"/>
              <a:chOff x="1232188" y="3008332"/>
              <a:chExt cx="2854036" cy="1827319"/>
            </a:xfrm>
          </p:grpSpPr>
          <p:pic>
            <p:nvPicPr>
              <p:cNvPr id="3" name="Picture 2" descr="Qr code&#10;&#10;Description automatically generated">
                <a:extLst>
                  <a:ext uri="{FF2B5EF4-FFF2-40B4-BE49-F238E27FC236}">
                    <a16:creationId xmlns:a16="http://schemas.microsoft.com/office/drawing/2014/main" id="{B9DE3BFF-67BD-1840-0E6F-D16A86C1D4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33" y="3008332"/>
                <a:ext cx="1433946" cy="1433946"/>
              </a:xfrm>
              <a:prstGeom prst="rect">
                <a:avLst/>
              </a:prstGeom>
            </p:spPr>
          </p:pic>
          <p:sp>
            <p:nvSpPr>
              <p:cNvPr id="13" name="TextBox 12">
                <a:extLst>
                  <a:ext uri="{FF2B5EF4-FFF2-40B4-BE49-F238E27FC236}">
                    <a16:creationId xmlns:a16="http://schemas.microsoft.com/office/drawing/2014/main" id="{71621994-80C3-B3DC-4F0C-93CEC3C89653}"/>
                  </a:ext>
                </a:extLst>
              </p:cNvPr>
              <p:cNvSpPr txBox="1"/>
              <p:nvPr/>
            </p:nvSpPr>
            <p:spPr>
              <a:xfrm>
                <a:off x="1232188" y="4466319"/>
                <a:ext cx="2854036" cy="369332"/>
              </a:xfrm>
              <a:prstGeom prst="rect">
                <a:avLst/>
              </a:prstGeom>
              <a:noFill/>
            </p:spPr>
            <p:txBody>
              <a:bodyPr wrap="square" rtlCol="0">
                <a:spAutoFit/>
              </a:bodyPr>
              <a:lstStyle/>
              <a:p>
                <a:pPr algn="ctr"/>
                <a:r>
                  <a:rPr lang="en-US" dirty="0"/>
                  <a:t>Join </a:t>
                </a:r>
                <a:r>
                  <a:rPr lang="en-US" dirty="0" err="1"/>
                  <a:t>eMail</a:t>
                </a:r>
                <a:r>
                  <a:rPr lang="en-US" dirty="0"/>
                  <a:t> Group</a:t>
                </a:r>
              </a:p>
            </p:txBody>
          </p:sp>
        </p:grpSp>
      </p:grpSp>
    </p:spTree>
    <p:extLst>
      <p:ext uri="{BB962C8B-B14F-4D97-AF65-F5344CB8AC3E}">
        <p14:creationId xmlns:p14="http://schemas.microsoft.com/office/powerpoint/2010/main" val="40326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621C-FC8F-D673-21E7-4EEA8AF95AC7}"/>
              </a:ext>
            </a:extLst>
          </p:cNvPr>
          <p:cNvSpPr>
            <a:spLocks noGrp="1"/>
          </p:cNvSpPr>
          <p:nvPr>
            <p:ph type="title"/>
          </p:nvPr>
        </p:nvSpPr>
        <p:spPr>
          <a:xfrm>
            <a:off x="609600" y="324769"/>
            <a:ext cx="10972800" cy="1068387"/>
          </a:xfrm>
        </p:spPr>
        <p:txBody>
          <a:bodyPr/>
          <a:lstStyle/>
          <a:p>
            <a:r>
              <a:rPr lang="en-US" dirty="0"/>
              <a:t>Motivation</a:t>
            </a:r>
          </a:p>
        </p:txBody>
      </p:sp>
      <p:pic>
        <p:nvPicPr>
          <p:cNvPr id="4" name="Picture 3">
            <a:extLst>
              <a:ext uri="{FF2B5EF4-FFF2-40B4-BE49-F238E27FC236}">
                <a16:creationId xmlns:a16="http://schemas.microsoft.com/office/drawing/2014/main" id="{8B7201AC-7621-1E81-1C33-3F69CE208CAD}"/>
              </a:ext>
            </a:extLst>
          </p:cNvPr>
          <p:cNvPicPr>
            <a:picLocks noChangeAspect="1"/>
          </p:cNvPicPr>
          <p:nvPr/>
        </p:nvPicPr>
        <p:blipFill>
          <a:blip r:embed="rId2"/>
          <a:stretch>
            <a:fillRect/>
          </a:stretch>
        </p:blipFill>
        <p:spPr>
          <a:xfrm>
            <a:off x="176803" y="1301262"/>
            <a:ext cx="4314276" cy="5556738"/>
          </a:xfrm>
          <a:prstGeom prst="rect">
            <a:avLst/>
          </a:prstGeom>
          <a:ln>
            <a:solidFill>
              <a:schemeClr val="tx1"/>
            </a:solidFill>
          </a:ln>
        </p:spPr>
      </p:pic>
      <p:pic>
        <p:nvPicPr>
          <p:cNvPr id="6" name="Picture 5">
            <a:extLst>
              <a:ext uri="{FF2B5EF4-FFF2-40B4-BE49-F238E27FC236}">
                <a16:creationId xmlns:a16="http://schemas.microsoft.com/office/drawing/2014/main" id="{23CA7CA2-375F-6D81-1FCE-0448B7ED3D39}"/>
              </a:ext>
            </a:extLst>
          </p:cNvPr>
          <p:cNvPicPr>
            <a:picLocks noChangeAspect="1"/>
          </p:cNvPicPr>
          <p:nvPr/>
        </p:nvPicPr>
        <p:blipFill>
          <a:blip r:embed="rId3"/>
          <a:stretch>
            <a:fillRect/>
          </a:stretch>
        </p:blipFill>
        <p:spPr>
          <a:xfrm>
            <a:off x="7762338" y="1301261"/>
            <a:ext cx="4259131" cy="5556738"/>
          </a:xfrm>
          <a:prstGeom prst="rect">
            <a:avLst/>
          </a:prstGeom>
          <a:ln>
            <a:solidFill>
              <a:schemeClr val="tx1"/>
            </a:solidFill>
          </a:ln>
        </p:spPr>
      </p:pic>
      <p:sp>
        <p:nvSpPr>
          <p:cNvPr id="7" name="TextBox 6">
            <a:extLst>
              <a:ext uri="{FF2B5EF4-FFF2-40B4-BE49-F238E27FC236}">
                <a16:creationId xmlns:a16="http://schemas.microsoft.com/office/drawing/2014/main" id="{A8499C8B-8BD0-1E7E-F86C-597B99251A04}"/>
              </a:ext>
            </a:extLst>
          </p:cNvPr>
          <p:cNvSpPr txBox="1"/>
          <p:nvPr/>
        </p:nvSpPr>
        <p:spPr>
          <a:xfrm>
            <a:off x="359596" y="3524036"/>
            <a:ext cx="4006921" cy="1200329"/>
          </a:xfrm>
          <a:prstGeom prst="rect">
            <a:avLst/>
          </a:prstGeom>
          <a:solidFill>
            <a:srgbClr val="CC0000"/>
          </a:solidFill>
        </p:spPr>
        <p:txBody>
          <a:bodyPr wrap="square" rtlCol="0">
            <a:spAutoFit/>
          </a:bodyPr>
          <a:lstStyle/>
          <a:p>
            <a:pPr algn="ctr"/>
            <a:r>
              <a:rPr lang="en-US" sz="2400" dirty="0">
                <a:solidFill>
                  <a:schemeClr val="bg1"/>
                </a:solidFill>
              </a:rPr>
              <a:t>“Develop plasma-based technologies that enable advanced manufacturing”</a:t>
            </a:r>
          </a:p>
        </p:txBody>
      </p:sp>
      <p:sp>
        <p:nvSpPr>
          <p:cNvPr id="8" name="TextBox 7">
            <a:extLst>
              <a:ext uri="{FF2B5EF4-FFF2-40B4-BE49-F238E27FC236}">
                <a16:creationId xmlns:a16="http://schemas.microsoft.com/office/drawing/2014/main" id="{9A84018C-F0A2-2C62-4F8A-A776F927D075}"/>
              </a:ext>
            </a:extLst>
          </p:cNvPr>
          <p:cNvSpPr txBox="1"/>
          <p:nvPr/>
        </p:nvSpPr>
        <p:spPr>
          <a:xfrm>
            <a:off x="8299370" y="3156081"/>
            <a:ext cx="3715827" cy="2308324"/>
          </a:xfrm>
          <a:prstGeom prst="rect">
            <a:avLst/>
          </a:prstGeom>
          <a:solidFill>
            <a:srgbClr val="CC0000"/>
          </a:solidFill>
        </p:spPr>
        <p:txBody>
          <a:bodyPr wrap="square" rtlCol="0">
            <a:spAutoFit/>
          </a:bodyPr>
          <a:lstStyle/>
          <a:p>
            <a:pPr algn="ctr"/>
            <a:r>
              <a:rPr lang="en-US" sz="2400" dirty="0">
                <a:solidFill>
                  <a:schemeClr val="bg1"/>
                </a:solidFill>
              </a:rPr>
              <a:t>“…A comprehensive and integrative program to accelerate microelectronics research and development at the Department of Energy…”</a:t>
            </a:r>
          </a:p>
        </p:txBody>
      </p:sp>
      <p:pic>
        <p:nvPicPr>
          <p:cNvPr id="5" name="Picture 4">
            <a:extLst>
              <a:ext uri="{FF2B5EF4-FFF2-40B4-BE49-F238E27FC236}">
                <a16:creationId xmlns:a16="http://schemas.microsoft.com/office/drawing/2014/main" id="{C91557AB-7E66-F273-4F81-FB087FADDAB9}"/>
              </a:ext>
            </a:extLst>
          </p:cNvPr>
          <p:cNvPicPr>
            <a:picLocks noChangeAspect="1"/>
          </p:cNvPicPr>
          <p:nvPr/>
        </p:nvPicPr>
        <p:blipFill>
          <a:blip r:embed="rId4"/>
          <a:stretch>
            <a:fillRect/>
          </a:stretch>
        </p:blipFill>
        <p:spPr>
          <a:xfrm>
            <a:off x="4168001" y="1181658"/>
            <a:ext cx="4259131" cy="5509163"/>
          </a:xfrm>
          <a:prstGeom prst="rect">
            <a:avLst/>
          </a:prstGeom>
        </p:spPr>
      </p:pic>
      <p:sp>
        <p:nvSpPr>
          <p:cNvPr id="10" name="TextBox 9">
            <a:extLst>
              <a:ext uri="{FF2B5EF4-FFF2-40B4-BE49-F238E27FC236}">
                <a16:creationId xmlns:a16="http://schemas.microsoft.com/office/drawing/2014/main" id="{542738C1-61B8-673E-BB2D-816A05041513}"/>
              </a:ext>
            </a:extLst>
          </p:cNvPr>
          <p:cNvSpPr txBox="1"/>
          <p:nvPr/>
        </p:nvSpPr>
        <p:spPr>
          <a:xfrm>
            <a:off x="4292449" y="2642539"/>
            <a:ext cx="4006921" cy="3724096"/>
          </a:xfrm>
          <a:prstGeom prst="rect">
            <a:avLst/>
          </a:prstGeom>
          <a:solidFill>
            <a:srgbClr val="CC0000"/>
          </a:solidFill>
        </p:spPr>
        <p:txBody>
          <a:bodyPr wrap="square" rtlCol="0">
            <a:spAutoFit/>
          </a:bodyPr>
          <a:lstStyle/>
          <a:p>
            <a:pPr algn="ctr"/>
            <a:r>
              <a:rPr lang="en-US" sz="2400" dirty="0">
                <a:solidFill>
                  <a:schemeClr val="bg1"/>
                </a:solidFill>
              </a:rPr>
              <a:t>“To enable continued advances in computing technologies, a fundamental rethinking is need of the science behind the materials, </a:t>
            </a:r>
            <a:r>
              <a:rPr lang="en-US" sz="2400" b="1" i="1" dirty="0">
                <a:solidFill>
                  <a:srgbClr val="FFFF00"/>
                </a:solidFill>
              </a:rPr>
              <a:t>synthesis</a:t>
            </a:r>
            <a:r>
              <a:rPr lang="en-US" sz="2400" dirty="0">
                <a:solidFill>
                  <a:schemeClr val="bg1"/>
                </a:solidFill>
              </a:rPr>
              <a:t> and placement technologies, architectures, and </a:t>
            </a:r>
            <a:r>
              <a:rPr lang="en-US" sz="2400" dirty="0" err="1">
                <a:solidFill>
                  <a:schemeClr val="bg1"/>
                </a:solidFill>
              </a:rPr>
              <a:t>algoritms</a:t>
            </a:r>
            <a:r>
              <a:rPr lang="en-US" sz="2400" dirty="0">
                <a:solidFill>
                  <a:schemeClr val="bg1"/>
                </a:solidFill>
              </a:rPr>
              <a:t>”</a:t>
            </a:r>
          </a:p>
          <a:p>
            <a:pPr algn="ctr"/>
            <a:endParaRPr lang="en-US" sz="2400" dirty="0">
              <a:solidFill>
                <a:schemeClr val="bg1"/>
              </a:solidFill>
            </a:endParaRPr>
          </a:p>
          <a:p>
            <a:pPr algn="ctr"/>
            <a:r>
              <a:rPr lang="en-US" dirty="0">
                <a:solidFill>
                  <a:schemeClr val="bg1"/>
                </a:solidFill>
              </a:rPr>
              <a:t>(Emphasis added by presenter)</a:t>
            </a:r>
          </a:p>
        </p:txBody>
      </p:sp>
      <p:sp>
        <p:nvSpPr>
          <p:cNvPr id="9" name="TextBox 8">
            <a:extLst>
              <a:ext uri="{FF2B5EF4-FFF2-40B4-BE49-F238E27FC236}">
                <a16:creationId xmlns:a16="http://schemas.microsoft.com/office/drawing/2014/main" id="{BB6854C6-7D56-A9B2-ACB0-CC355BD0DE53}"/>
              </a:ext>
            </a:extLst>
          </p:cNvPr>
          <p:cNvSpPr txBox="1"/>
          <p:nvPr/>
        </p:nvSpPr>
        <p:spPr>
          <a:xfrm>
            <a:off x="3950296" y="2965174"/>
            <a:ext cx="4649898" cy="2308324"/>
          </a:xfrm>
          <a:prstGeom prst="rect">
            <a:avLst/>
          </a:prstGeom>
          <a:solidFill>
            <a:schemeClr val="tx1"/>
          </a:solidFill>
        </p:spPr>
        <p:txBody>
          <a:bodyPr wrap="square" rtlCol="0">
            <a:spAutoFit/>
          </a:bodyPr>
          <a:lstStyle/>
          <a:p>
            <a:pPr algn="ctr"/>
            <a:r>
              <a:rPr lang="en-US" sz="2400" dirty="0">
                <a:solidFill>
                  <a:schemeClr val="bg1"/>
                </a:solidFill>
              </a:rPr>
              <a:t>GOAL:  Produce a community level report on the basic research needs that align the FES mission to support advanced manufacturing with the CHIPS act call to support semiconductor research at the DOE.</a:t>
            </a:r>
          </a:p>
        </p:txBody>
      </p:sp>
      <p:pic>
        <p:nvPicPr>
          <p:cNvPr id="3" name="Picture 2">
            <a:extLst>
              <a:ext uri="{FF2B5EF4-FFF2-40B4-BE49-F238E27FC236}">
                <a16:creationId xmlns:a16="http://schemas.microsoft.com/office/drawing/2014/main" id="{661E5CEE-8BB6-B4D9-1F59-5A80BD04D69B}"/>
              </a:ext>
            </a:extLst>
          </p:cNvPr>
          <p:cNvPicPr>
            <a:picLocks noChangeAspect="1"/>
          </p:cNvPicPr>
          <p:nvPr/>
        </p:nvPicPr>
        <p:blipFill>
          <a:blip r:embed="rId5"/>
          <a:stretch>
            <a:fillRect/>
          </a:stretch>
        </p:blipFill>
        <p:spPr>
          <a:xfrm>
            <a:off x="3172968" y="-1"/>
            <a:ext cx="6245881" cy="6858000"/>
          </a:xfrm>
          <a:prstGeom prst="rect">
            <a:avLst/>
          </a:prstGeom>
        </p:spPr>
      </p:pic>
    </p:spTree>
    <p:extLst>
      <p:ext uri="{BB962C8B-B14F-4D97-AF65-F5344CB8AC3E}">
        <p14:creationId xmlns:p14="http://schemas.microsoft.com/office/powerpoint/2010/main" val="17206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1BD3A-2848-409F-B755-B54857F3ADEA}"/>
              </a:ext>
            </a:extLst>
          </p:cNvPr>
          <p:cNvSpPr>
            <a:spLocks noGrp="1"/>
          </p:cNvSpPr>
          <p:nvPr>
            <p:ph idx="4294967295"/>
          </p:nvPr>
        </p:nvSpPr>
        <p:spPr>
          <a:xfrm>
            <a:off x="544530" y="532745"/>
            <a:ext cx="10767317" cy="5698342"/>
          </a:xfrm>
        </p:spPr>
        <p:txBody>
          <a:bodyPr/>
          <a:lstStyle/>
          <a:p>
            <a:pPr marL="0" indent="0">
              <a:lnSpc>
                <a:spcPct val="107000"/>
              </a:lnSpc>
              <a:spcBef>
                <a:spcPts val="0"/>
              </a:spcBef>
              <a:spcAft>
                <a:spcPts val="0"/>
              </a:spcAft>
              <a:buNone/>
            </a:pPr>
            <a:r>
              <a:rPr lang="en-US" sz="18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CHIPS Act key elements include:</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$52.7 billion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over five years to incentivize increased U.S. semiconductor manufacturing, R&amp;D and workforce development, including:</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Courier New" panose="02070309020205020404" pitchFamily="49" charset="0"/>
              <a:buChar char="o"/>
              <a:tabLst>
                <a:tab pos="9144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$39 billion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grants and loans to attract chipmakers to build, expand, or modernize U.S. facilities and equipment for semiconductor fabrication, assembly, testing, advanced packaging or R&amp;D.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Courier New" panose="02070309020205020404" pitchFamily="49" charset="0"/>
              <a:buChar char="o"/>
              <a:tabLst>
                <a:tab pos="9144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$11 billion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support semiconductor technology and advanced packaging R&amp;D, including a new National Semiconductor Technology Center (NSTC) and a National Advanced Packaging Manufacturing Program.</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buFont typeface="Courier New" panose="02070309020205020404" pitchFamily="49" charset="0"/>
              <a:buChar char="o"/>
              <a:tabLst>
                <a:tab pos="9144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$200 million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semiconductor education and workforce development</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25% investment tax credit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U.S. manufacturing of semiconductors and tools to create semiconductors.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$1.5 billion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grants to accelerate U.S. deployments of open standards-based, interoperable 5G infrastructure and more.</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4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pPr>
            <a:r>
              <a:rPr lang="en-US" sz="18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Congress also authorized and president signed (</a:t>
            </a:r>
            <a:r>
              <a:rPr lang="en-US" sz="1800" b="1" i="1"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but has not yet appropriated</a:t>
            </a:r>
            <a:r>
              <a:rPr lang="en-US" sz="18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significant increases in federal spending for important science and technology programs including:</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$81 billion</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5-year reauthorization for the National Science Foundation (NSF), including more support for basic research and STEM education, and a </a:t>
            </a: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new $20 billion Directorate for Technology, Innovation, and Partnerships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accelerate domestic development of critical technologies such as semiconductors, artificial intelligence, quantum computing, 6G communications, advanced manufacturing, energy and material science.</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$10 billion</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5-year authorization for 20 regional technology hubs established by the Department of Commerce to focus on technology development, job creation and expanding U.S. innovation capacity.</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$9 billion</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5-year reauthorization for the National Institute of Standards and Technology (NIST), including direction to advance research and standards development for industries of the future, including quantum information science, artificial intelligence, cybersecurity, advanced communications technologies and semiconductors.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Increased funding authorizations for the Department of Energy’s Office of Science, including programs at the National Labs, and a new </a:t>
            </a: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$475 million</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5-year authorization for a Microelectronics Research Program and a new </a:t>
            </a:r>
            <a:r>
              <a:rPr lang="en-US"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$125 million</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5-year authorization for four Microelectronics Science Research Centers.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7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F37F-9862-B667-C1A1-C50763E18705}"/>
              </a:ext>
            </a:extLst>
          </p:cNvPr>
          <p:cNvSpPr>
            <a:spLocks noGrp="1"/>
          </p:cNvSpPr>
          <p:nvPr>
            <p:ph type="title"/>
          </p:nvPr>
        </p:nvSpPr>
        <p:spPr>
          <a:xfrm>
            <a:off x="609600" y="530249"/>
            <a:ext cx="10972800" cy="1068387"/>
          </a:xfrm>
        </p:spPr>
        <p:txBody>
          <a:bodyPr/>
          <a:lstStyle/>
          <a:p>
            <a:r>
              <a:rPr lang="en-US" dirty="0"/>
              <a:t>Formulating the Basic Research Needs Document – “Provide research questions, not research answers”</a:t>
            </a:r>
          </a:p>
        </p:txBody>
      </p:sp>
      <p:sp>
        <p:nvSpPr>
          <p:cNvPr id="3" name="Content Placeholder 2">
            <a:extLst>
              <a:ext uri="{FF2B5EF4-FFF2-40B4-BE49-F238E27FC236}">
                <a16:creationId xmlns:a16="http://schemas.microsoft.com/office/drawing/2014/main" id="{D6EFB06A-FAE8-8DE8-7CB2-489985F40D2C}"/>
              </a:ext>
            </a:extLst>
          </p:cNvPr>
          <p:cNvSpPr>
            <a:spLocks noGrp="1"/>
          </p:cNvSpPr>
          <p:nvPr>
            <p:ph idx="1"/>
          </p:nvPr>
        </p:nvSpPr>
        <p:spPr>
          <a:xfrm>
            <a:off x="609600" y="1635596"/>
            <a:ext cx="10972800" cy="3103563"/>
          </a:xfrm>
        </p:spPr>
        <p:txBody>
          <a:bodyPr/>
          <a:lstStyle/>
          <a:p>
            <a:r>
              <a:rPr lang="en-US" sz="2000" dirty="0"/>
              <a:t>Meeting held in Bethesda Maryland August 8-9 (in person and online) to identify “Priority Research Opportunities” (PRO’s) and associated key research questions for each PRO.  Stake holders from academia, industry, and national laboratory system participated.</a:t>
            </a:r>
          </a:p>
          <a:p>
            <a:r>
              <a:rPr lang="en-US" sz="2000" dirty="0"/>
              <a:t>Draft report is available for public comment until December 9</a:t>
            </a:r>
            <a:br>
              <a:rPr lang="en-US" sz="2000" dirty="0"/>
            </a:br>
            <a:br>
              <a:rPr lang="en-US" sz="2000" dirty="0"/>
            </a:br>
            <a:br>
              <a:rPr lang="en-US" sz="2000" dirty="0"/>
            </a:br>
            <a:br>
              <a:rPr lang="en-US" sz="2000" dirty="0"/>
            </a:br>
            <a:br>
              <a:rPr lang="en-US" sz="2000" dirty="0"/>
            </a:br>
            <a:br>
              <a:rPr lang="en-US" sz="2000" dirty="0"/>
            </a:br>
            <a:endParaRPr lang="en-US" sz="2000" dirty="0"/>
          </a:p>
          <a:p>
            <a:r>
              <a:rPr lang="en-US" sz="2000" dirty="0"/>
              <a:t>Final report to be delivered to the Department of Energy by the end of the year.</a:t>
            </a:r>
          </a:p>
        </p:txBody>
      </p:sp>
      <p:sp>
        <p:nvSpPr>
          <p:cNvPr id="4" name="TextBox 3">
            <a:extLst>
              <a:ext uri="{FF2B5EF4-FFF2-40B4-BE49-F238E27FC236}">
                <a16:creationId xmlns:a16="http://schemas.microsoft.com/office/drawing/2014/main" id="{6AB72EBB-7F84-7FD6-E4D5-26D1DAACD7C5}"/>
              </a:ext>
            </a:extLst>
          </p:cNvPr>
          <p:cNvSpPr txBox="1"/>
          <p:nvPr/>
        </p:nvSpPr>
        <p:spPr>
          <a:xfrm>
            <a:off x="842481" y="5222038"/>
            <a:ext cx="10294706" cy="1569660"/>
          </a:xfrm>
          <a:prstGeom prst="rect">
            <a:avLst/>
          </a:prstGeom>
          <a:solidFill>
            <a:srgbClr val="CD0000"/>
          </a:solidFill>
        </p:spPr>
        <p:txBody>
          <a:bodyPr wrap="square" rtlCol="0">
            <a:spAutoFit/>
          </a:bodyPr>
          <a:lstStyle/>
          <a:p>
            <a:pPr algn="ctr"/>
            <a:r>
              <a:rPr lang="en-US" sz="2400" b="1" dirty="0">
                <a:solidFill>
                  <a:schemeClr val="bg1"/>
                </a:solidFill>
              </a:rPr>
              <a:t>What we need from the community in the coming weeks are comments and suggestions on the current draft report.  Does the report accurately capture the research challenges for plasma science in semiconductor manufacturing?  Does the report make a compelling case for basic research needs in our field?</a:t>
            </a:r>
          </a:p>
        </p:txBody>
      </p:sp>
      <p:grpSp>
        <p:nvGrpSpPr>
          <p:cNvPr id="18" name="Group 17">
            <a:extLst>
              <a:ext uri="{FF2B5EF4-FFF2-40B4-BE49-F238E27FC236}">
                <a16:creationId xmlns:a16="http://schemas.microsoft.com/office/drawing/2014/main" id="{D90A7133-5DF4-7B0A-2ED8-333F8A657901}"/>
              </a:ext>
            </a:extLst>
          </p:cNvPr>
          <p:cNvGrpSpPr/>
          <p:nvPr/>
        </p:nvGrpSpPr>
        <p:grpSpPr>
          <a:xfrm>
            <a:off x="-360959" y="3000555"/>
            <a:ext cx="12923423" cy="1827319"/>
            <a:chOff x="-360959" y="3278847"/>
            <a:chExt cx="12923423" cy="1827319"/>
          </a:xfrm>
        </p:grpSpPr>
        <p:grpSp>
          <p:nvGrpSpPr>
            <p:cNvPr id="19" name="Group 18">
              <a:extLst>
                <a:ext uri="{FF2B5EF4-FFF2-40B4-BE49-F238E27FC236}">
                  <a16:creationId xmlns:a16="http://schemas.microsoft.com/office/drawing/2014/main" id="{606C0618-83A2-A914-DBEB-7DF63967969F}"/>
                </a:ext>
              </a:extLst>
            </p:cNvPr>
            <p:cNvGrpSpPr/>
            <p:nvPr/>
          </p:nvGrpSpPr>
          <p:grpSpPr>
            <a:xfrm>
              <a:off x="2995503" y="3289838"/>
              <a:ext cx="2854036" cy="1805336"/>
              <a:chOff x="543791" y="3010391"/>
              <a:chExt cx="2854036" cy="1805336"/>
            </a:xfrm>
          </p:grpSpPr>
          <p:pic>
            <p:nvPicPr>
              <p:cNvPr id="29" name="Picture 28" descr="Qr code&#10;&#10;Description automatically generated">
                <a:extLst>
                  <a:ext uri="{FF2B5EF4-FFF2-40B4-BE49-F238E27FC236}">
                    <a16:creationId xmlns:a16="http://schemas.microsoft.com/office/drawing/2014/main" id="{A34DA337-8708-97F4-3BE3-6D9DFB75A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837" y="3010391"/>
                <a:ext cx="1433945" cy="1433945"/>
              </a:xfrm>
              <a:prstGeom prst="rect">
                <a:avLst/>
              </a:prstGeom>
            </p:spPr>
          </p:pic>
          <p:sp>
            <p:nvSpPr>
              <p:cNvPr id="30" name="TextBox 29">
                <a:extLst>
                  <a:ext uri="{FF2B5EF4-FFF2-40B4-BE49-F238E27FC236}">
                    <a16:creationId xmlns:a16="http://schemas.microsoft.com/office/drawing/2014/main" id="{13CF38D4-A039-014C-3B27-12E849993D14}"/>
                  </a:ext>
                </a:extLst>
              </p:cNvPr>
              <p:cNvSpPr txBox="1"/>
              <p:nvPr/>
            </p:nvSpPr>
            <p:spPr>
              <a:xfrm>
                <a:off x="543791" y="4446395"/>
                <a:ext cx="2854036" cy="369332"/>
              </a:xfrm>
              <a:prstGeom prst="rect">
                <a:avLst/>
              </a:prstGeom>
              <a:noFill/>
            </p:spPr>
            <p:txBody>
              <a:bodyPr wrap="square" rtlCol="0">
                <a:spAutoFit/>
              </a:bodyPr>
              <a:lstStyle/>
              <a:p>
                <a:pPr algn="ctr"/>
                <a:r>
                  <a:rPr lang="en-US" dirty="0"/>
                  <a:t>Workshop Details</a:t>
                </a:r>
              </a:p>
            </p:txBody>
          </p:sp>
        </p:grpSp>
        <p:grpSp>
          <p:nvGrpSpPr>
            <p:cNvPr id="20" name="Group 19">
              <a:extLst>
                <a:ext uri="{FF2B5EF4-FFF2-40B4-BE49-F238E27FC236}">
                  <a16:creationId xmlns:a16="http://schemas.microsoft.com/office/drawing/2014/main" id="{BA893442-3CD1-635B-705D-31792FA6870D}"/>
                </a:ext>
              </a:extLst>
            </p:cNvPr>
            <p:cNvGrpSpPr/>
            <p:nvPr/>
          </p:nvGrpSpPr>
          <p:grpSpPr>
            <a:xfrm>
              <a:off x="9708428" y="3290868"/>
              <a:ext cx="2854036" cy="1803277"/>
              <a:chOff x="8993196" y="3010391"/>
              <a:chExt cx="2854036" cy="1803277"/>
            </a:xfrm>
          </p:grpSpPr>
          <p:pic>
            <p:nvPicPr>
              <p:cNvPr id="27" name="Picture 26" descr="Qr code&#10;&#10;Description automatically generated">
                <a:extLst>
                  <a:ext uri="{FF2B5EF4-FFF2-40B4-BE49-F238E27FC236}">
                    <a16:creationId xmlns:a16="http://schemas.microsoft.com/office/drawing/2014/main" id="{B86C46D7-749D-53BF-458D-FA0796250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242" y="3010391"/>
                <a:ext cx="1433945" cy="1433945"/>
              </a:xfrm>
              <a:prstGeom prst="rect">
                <a:avLst/>
              </a:prstGeom>
            </p:spPr>
          </p:pic>
          <p:sp>
            <p:nvSpPr>
              <p:cNvPr id="28" name="TextBox 27">
                <a:extLst>
                  <a:ext uri="{FF2B5EF4-FFF2-40B4-BE49-F238E27FC236}">
                    <a16:creationId xmlns:a16="http://schemas.microsoft.com/office/drawing/2014/main" id="{1394F003-F266-81DC-9A31-9BA69C7C25A2}"/>
                  </a:ext>
                </a:extLst>
              </p:cNvPr>
              <p:cNvSpPr txBox="1"/>
              <p:nvPr/>
            </p:nvSpPr>
            <p:spPr>
              <a:xfrm>
                <a:off x="8993196" y="4444336"/>
                <a:ext cx="2854036" cy="369332"/>
              </a:xfrm>
              <a:prstGeom prst="rect">
                <a:avLst/>
              </a:prstGeom>
              <a:noFill/>
            </p:spPr>
            <p:txBody>
              <a:bodyPr wrap="square" rtlCol="0">
                <a:spAutoFit/>
              </a:bodyPr>
              <a:lstStyle/>
              <a:p>
                <a:pPr algn="ctr"/>
                <a:r>
                  <a:rPr lang="en-US" dirty="0"/>
                  <a:t>Public Comments</a:t>
                </a:r>
              </a:p>
            </p:txBody>
          </p:sp>
        </p:grpSp>
        <p:grpSp>
          <p:nvGrpSpPr>
            <p:cNvPr id="21" name="Group 20">
              <a:extLst>
                <a:ext uri="{FF2B5EF4-FFF2-40B4-BE49-F238E27FC236}">
                  <a16:creationId xmlns:a16="http://schemas.microsoft.com/office/drawing/2014/main" id="{BE0032B3-D7AF-9053-759E-01CEB320E5D6}"/>
                </a:ext>
              </a:extLst>
            </p:cNvPr>
            <p:cNvGrpSpPr/>
            <p:nvPr/>
          </p:nvGrpSpPr>
          <p:grpSpPr>
            <a:xfrm>
              <a:off x="6351965" y="3281525"/>
              <a:ext cx="2854036" cy="1821962"/>
              <a:chOff x="4987636" y="3010391"/>
              <a:chExt cx="2854036" cy="1821962"/>
            </a:xfrm>
          </p:grpSpPr>
          <p:pic>
            <p:nvPicPr>
              <p:cNvPr id="25" name="Picture 24" descr="Qr code&#10;&#10;Description automatically generated">
                <a:extLst>
                  <a:ext uri="{FF2B5EF4-FFF2-40B4-BE49-F238E27FC236}">
                    <a16:creationId xmlns:a16="http://schemas.microsoft.com/office/drawing/2014/main" id="{978BCED7-E24C-4615-E97C-273AD1BFF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82" y="3010391"/>
                <a:ext cx="1433945" cy="1433945"/>
              </a:xfrm>
              <a:prstGeom prst="rect">
                <a:avLst/>
              </a:prstGeom>
            </p:spPr>
          </p:pic>
          <p:sp>
            <p:nvSpPr>
              <p:cNvPr id="26" name="TextBox 25">
                <a:extLst>
                  <a:ext uri="{FF2B5EF4-FFF2-40B4-BE49-F238E27FC236}">
                    <a16:creationId xmlns:a16="http://schemas.microsoft.com/office/drawing/2014/main" id="{32FF4589-4236-255F-6893-EAC1DDA2B350}"/>
                  </a:ext>
                </a:extLst>
              </p:cNvPr>
              <p:cNvSpPr txBox="1"/>
              <p:nvPr/>
            </p:nvSpPr>
            <p:spPr>
              <a:xfrm>
                <a:off x="4987636" y="4463021"/>
                <a:ext cx="2854036" cy="369332"/>
              </a:xfrm>
              <a:prstGeom prst="rect">
                <a:avLst/>
              </a:prstGeom>
              <a:noFill/>
            </p:spPr>
            <p:txBody>
              <a:bodyPr wrap="square" rtlCol="0">
                <a:spAutoFit/>
              </a:bodyPr>
              <a:lstStyle/>
              <a:p>
                <a:pPr algn="ctr"/>
                <a:r>
                  <a:rPr lang="en-US" dirty="0"/>
                  <a:t>Draft Report</a:t>
                </a:r>
              </a:p>
            </p:txBody>
          </p:sp>
        </p:grpSp>
        <p:grpSp>
          <p:nvGrpSpPr>
            <p:cNvPr id="22" name="Group 21">
              <a:extLst>
                <a:ext uri="{FF2B5EF4-FFF2-40B4-BE49-F238E27FC236}">
                  <a16:creationId xmlns:a16="http://schemas.microsoft.com/office/drawing/2014/main" id="{FA710571-6E01-4212-F354-1298FD1F5E91}"/>
                </a:ext>
              </a:extLst>
            </p:cNvPr>
            <p:cNvGrpSpPr/>
            <p:nvPr/>
          </p:nvGrpSpPr>
          <p:grpSpPr>
            <a:xfrm>
              <a:off x="-360959" y="3278847"/>
              <a:ext cx="2854036" cy="1827319"/>
              <a:chOff x="1232188" y="3008332"/>
              <a:chExt cx="2854036" cy="1827319"/>
            </a:xfrm>
          </p:grpSpPr>
          <p:pic>
            <p:nvPicPr>
              <p:cNvPr id="23" name="Picture 22" descr="Qr code&#10;&#10;Description automatically generated">
                <a:extLst>
                  <a:ext uri="{FF2B5EF4-FFF2-40B4-BE49-F238E27FC236}">
                    <a16:creationId xmlns:a16="http://schemas.microsoft.com/office/drawing/2014/main" id="{5B0D01C1-6594-4C1F-07C6-227985333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233" y="3008332"/>
                <a:ext cx="1433946" cy="1433946"/>
              </a:xfrm>
              <a:prstGeom prst="rect">
                <a:avLst/>
              </a:prstGeom>
            </p:spPr>
          </p:pic>
          <p:sp>
            <p:nvSpPr>
              <p:cNvPr id="24" name="TextBox 23">
                <a:extLst>
                  <a:ext uri="{FF2B5EF4-FFF2-40B4-BE49-F238E27FC236}">
                    <a16:creationId xmlns:a16="http://schemas.microsoft.com/office/drawing/2014/main" id="{B1D6F860-CD42-C74A-9223-24652DCB24B4}"/>
                  </a:ext>
                </a:extLst>
              </p:cNvPr>
              <p:cNvSpPr txBox="1"/>
              <p:nvPr/>
            </p:nvSpPr>
            <p:spPr>
              <a:xfrm>
                <a:off x="1232188" y="4466319"/>
                <a:ext cx="2854036" cy="369332"/>
              </a:xfrm>
              <a:prstGeom prst="rect">
                <a:avLst/>
              </a:prstGeom>
              <a:noFill/>
            </p:spPr>
            <p:txBody>
              <a:bodyPr wrap="square" rtlCol="0">
                <a:spAutoFit/>
              </a:bodyPr>
              <a:lstStyle/>
              <a:p>
                <a:pPr algn="ctr"/>
                <a:r>
                  <a:rPr lang="en-US" dirty="0"/>
                  <a:t>Join </a:t>
                </a:r>
                <a:r>
                  <a:rPr lang="en-US" dirty="0" err="1"/>
                  <a:t>eMail</a:t>
                </a:r>
                <a:r>
                  <a:rPr lang="en-US" dirty="0"/>
                  <a:t> Group</a:t>
                </a:r>
              </a:p>
            </p:txBody>
          </p:sp>
        </p:grpSp>
      </p:grpSp>
    </p:spTree>
    <p:extLst>
      <p:ext uri="{BB962C8B-B14F-4D97-AF65-F5344CB8AC3E}">
        <p14:creationId xmlns:p14="http://schemas.microsoft.com/office/powerpoint/2010/main" val="154927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82193" y="442232"/>
            <a:ext cx="12005397" cy="1200329"/>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400" b="1" dirty="0">
                <a:solidFill>
                  <a:srgbClr val="000000"/>
                </a:solidFill>
                <a:latin typeface="Arial" charset="0"/>
                <a:ea typeface="宋体" charset="-122"/>
              </a:rPr>
              <a:t>PRO 1:  Develop sustainable device manufacturing at extreme scales with integrated efforts in plasma science, reactor technology, process engineering, and plasma chemistry</a:t>
            </a:r>
            <a:endParaRPr lang="en-US" altLang="en-US" sz="2400" b="1" baseline="-25000" dirty="0">
              <a:solidFill>
                <a:srgbClr val="000000"/>
              </a:solidFill>
              <a:latin typeface="Arial" charset="0"/>
              <a:ea typeface="宋体" charset="-122"/>
            </a:endParaRPr>
          </a:p>
        </p:txBody>
      </p:sp>
      <p:sp>
        <p:nvSpPr>
          <p:cNvPr id="15" name="Text Box 5"/>
          <p:cNvSpPr txBox="1">
            <a:spLocks noChangeArrowheads="1"/>
          </p:cNvSpPr>
          <p:nvPr/>
        </p:nvSpPr>
        <p:spPr bwMode="auto">
          <a:xfrm>
            <a:off x="42764" y="1846773"/>
            <a:ext cx="8880407"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is the ideal combination of chemistry, charged particle, and photon fluxes for processing materials at extreme scales?</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mechanisms can be employed to generate, control, and monitor plasma generated fluxes in a way that translates to </a:t>
            </a:r>
            <a:r>
              <a:rPr lang="en-US" sz="1800" dirty="0" err="1">
                <a:latin typeface="Arial" panose="020B0604020202020204" pitchFamily="34" charset="0"/>
                <a:cs typeface="Arial" panose="020B0604020202020204" pitchFamily="34" charset="0"/>
              </a:rPr>
              <a:t>HVM</a:t>
            </a:r>
            <a:r>
              <a:rPr lang="en-US" sz="1800" dirty="0">
                <a:latin typeface="Arial" panose="020B0604020202020204" pitchFamily="34" charset="0"/>
                <a:cs typeface="Arial" panose="020B0604020202020204" pitchFamily="34" charset="0"/>
              </a:rPr>
              <a:t> (high volume manufacturing)?</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How can plasma-processing support semiconductor fabrication while using less power, fewer scarce resources and minimizing production of global warming by-products?</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Can the semiconductor manufacturing technology development paradigm be redesigned to enable cooperative development from the basic science phase to the HVM phase?</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Can the supply chain for manufacturing systems be redesigned to reduce or eliminate the decoupled technology advancement efforts between suppliers and equipment users?</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Can these shifts be realized through the implementation of efforts similar to those currently in the DOE-FES portfolio such as the INFUSE program, </a:t>
            </a:r>
            <a:r>
              <a:rPr lang="en-US" sz="1800" dirty="0" err="1">
                <a:latin typeface="Arial" panose="020B0604020202020204" pitchFamily="34" charset="0"/>
                <a:cs typeface="Arial" panose="020B0604020202020204" pitchFamily="34" charset="0"/>
              </a:rPr>
              <a:t>LaserNET</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MagNET</a:t>
            </a:r>
            <a:r>
              <a:rPr lang="en-US" sz="1800" dirty="0">
                <a:latin typeface="Arial" panose="020B0604020202020204" pitchFamily="34" charset="0"/>
                <a:cs typeface="Arial" panose="020B0604020202020204" pitchFamily="34" charset="0"/>
              </a:rPr>
              <a:t>?</a:t>
            </a:r>
          </a:p>
          <a:p>
            <a:pPr>
              <a:buFont typeface="Symbol" panose="05050102010706020507" pitchFamily="18" charset="2"/>
              <a:buChar char="·"/>
            </a:pPr>
            <a:endParaRPr lang="en-US" sz="1800" dirty="0">
              <a:latin typeface="Arial" panose="020B0604020202020204" pitchFamily="34" charset="0"/>
              <a:cs typeface="Arial" panose="020B0604020202020204" pitchFamily="34" charset="0"/>
            </a:endParaRPr>
          </a:p>
        </p:txBody>
      </p:sp>
      <p:pic>
        <p:nvPicPr>
          <p:cNvPr id="14" name="Shape 4" descr="Picture1.png">
            <a:extLst>
              <a:ext uri="{FF2B5EF4-FFF2-40B4-BE49-F238E27FC236}">
                <a16:creationId xmlns:a16="http://schemas.microsoft.com/office/drawing/2014/main" id="{633FCB84-9631-48F9-B2EC-2ED071C8C696}"/>
              </a:ext>
            </a:extLst>
          </p:cNvPr>
          <p:cNvPicPr>
            <a:picLocks noChangeAspect="1"/>
          </p:cNvPicPr>
          <p:nvPr/>
        </p:nvPicPr>
        <p:blipFill>
          <a:blip r:embed="rId3">
            <a:alphaModFix/>
          </a:blip>
          <a:stretch>
            <a:fillRect/>
          </a:stretch>
        </p:blipFill>
        <p:spPr>
          <a:xfrm>
            <a:off x="8550647" y="2368906"/>
            <a:ext cx="3865714" cy="2472381"/>
          </a:xfrm>
          <a:prstGeom prst="rect">
            <a:avLst/>
          </a:prstGeom>
          <a:noFill/>
          <a:ln>
            <a:noFill/>
          </a:ln>
        </p:spPr>
      </p:pic>
      <p:sp>
        <p:nvSpPr>
          <p:cNvPr id="16" name="Text Box 40">
            <a:extLst>
              <a:ext uri="{FF2B5EF4-FFF2-40B4-BE49-F238E27FC236}">
                <a16:creationId xmlns:a16="http://schemas.microsoft.com/office/drawing/2014/main" id="{F148E01C-2AE6-4DB5-8DF1-27C81F63DBE8}"/>
              </a:ext>
            </a:extLst>
          </p:cNvPr>
          <p:cNvSpPr txBox="1"/>
          <p:nvPr/>
        </p:nvSpPr>
        <p:spPr>
          <a:xfrm>
            <a:off x="8984816" y="4937553"/>
            <a:ext cx="3041519" cy="998812"/>
          </a:xfrm>
          <a:prstGeom prst="rect">
            <a:avLst/>
          </a:prstGeom>
          <a:noFill/>
          <a:ln>
            <a:noFill/>
          </a:ln>
        </p:spPr>
        <p:txBody>
          <a:bodyPr spcFirstLastPara="1" wrap="square" lIns="45720" tIns="45720" rIns="45720" bIns="45720" anchor="t" anchorCtr="0">
            <a:noAutofit/>
          </a:bodyPr>
          <a:lstStyle/>
          <a:p>
            <a:r>
              <a:rPr lang="en-US" sz="1400" dirty="0" err="1">
                <a:latin typeface="Arial" panose="020B0604020202020204" pitchFamily="34" charset="0"/>
                <a:ea typeface="Calibri" panose="020F0502020204030204" pitchFamily="34" charset="0"/>
                <a:cs typeface="Times New Roman" panose="02020603050405020304" pitchFamily="18" charset="0"/>
              </a:rPr>
              <a:t>TEM</a:t>
            </a:r>
            <a:r>
              <a:rPr lang="en-US" sz="1400" dirty="0">
                <a:latin typeface="Arial" panose="020B0604020202020204" pitchFamily="34" charset="0"/>
                <a:ea typeface="Calibri" panose="020F0502020204030204" pitchFamily="34" charset="0"/>
                <a:cs typeface="Times New Roman" panose="02020603050405020304" pitchFamily="18" charset="0"/>
              </a:rPr>
              <a:t> images of </a:t>
            </a:r>
            <a:r>
              <a:rPr lang="en-US" sz="1400" dirty="0" err="1">
                <a:latin typeface="Arial" panose="020B0604020202020204" pitchFamily="34" charset="0"/>
                <a:ea typeface="Calibri" panose="020F0502020204030204" pitchFamily="34" charset="0"/>
                <a:cs typeface="Times New Roman" panose="02020603050405020304" pitchFamily="18" charset="0"/>
              </a:rPr>
              <a:t>IMEC’s</a:t>
            </a:r>
            <a:r>
              <a:rPr lang="en-US" sz="1400" dirty="0">
                <a:latin typeface="Arial" panose="020B0604020202020204" pitchFamily="34" charset="0"/>
                <a:ea typeface="Calibri" panose="020F0502020204030204" pitchFamily="34" charset="0"/>
                <a:cs typeface="Times New Roman" panose="02020603050405020304" pitchFamily="18" charset="0"/>
              </a:rPr>
              <a:t> gate-all-around FETs with silicon nanowires of 8 nm in diameter</a:t>
            </a:r>
            <a:r>
              <a:rPr lang="en-US" sz="900" dirty="0">
                <a:solidFill>
                  <a:srgbClr val="3A3A3A"/>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2F511DE-33FF-93CF-00BC-C76108E75B5C}"/>
              </a:ext>
            </a:extLst>
          </p:cNvPr>
          <p:cNvSpPr txBox="1"/>
          <p:nvPr/>
        </p:nvSpPr>
        <p:spPr>
          <a:xfrm>
            <a:off x="42764" y="1642561"/>
            <a:ext cx="8741018" cy="5016758"/>
          </a:xfrm>
          <a:prstGeom prst="rect">
            <a:avLst/>
          </a:prstGeom>
          <a:solidFill>
            <a:schemeClr val="bg1"/>
          </a:solidFill>
          <a:ln>
            <a:solidFill>
              <a:schemeClr val="bg1"/>
            </a:solidFill>
          </a:ln>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Motivations: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Continue to provide increased manufacturing capability via plasma assisted manufacturing through the discovery and maturation of new concepts in plasma science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Provide pathways for more sustainable plasma assisted manufacturing technologies that minimize environmental impact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Foster a research environment where new concepts are accelerated to manufacturing through co-design across academia, laboratories, the plasma equipment supply chain, and plasma equipment users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How can plasma-based manufacturing processes support the fabrication of cutting-edge devices while consuming less power and resources, and while eliminating the use and generation of global warming species?</a:t>
            </a:r>
          </a:p>
        </p:txBody>
      </p:sp>
    </p:spTree>
    <p:extLst>
      <p:ext uri="{BB962C8B-B14F-4D97-AF65-F5344CB8AC3E}">
        <p14:creationId xmlns:p14="http://schemas.microsoft.com/office/powerpoint/2010/main" val="41613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0" y="411409"/>
            <a:ext cx="12192000" cy="1015663"/>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000" b="1" dirty="0">
                <a:solidFill>
                  <a:srgbClr val="000000"/>
                </a:solidFill>
                <a:latin typeface="Arial" charset="0"/>
                <a:ea typeface="宋体" charset="-122"/>
              </a:rPr>
              <a:t>PRO 2:  Advance understanding, characterization, and control of plasma-surface interactions down to the atomic scale to enable materials and device structures required for future microelectronics and semiconductor fabrication</a:t>
            </a:r>
            <a:endParaRPr lang="en-US" altLang="en-US" sz="2000" b="1" baseline="-25000" dirty="0">
              <a:solidFill>
                <a:srgbClr val="000000"/>
              </a:solidFill>
              <a:latin typeface="Arial" charset="0"/>
              <a:ea typeface="宋体" charset="-122"/>
            </a:endParaRPr>
          </a:p>
        </p:txBody>
      </p:sp>
      <p:sp>
        <p:nvSpPr>
          <p:cNvPr id="11" name="Text Box 5">
            <a:extLst>
              <a:ext uri="{FF2B5EF4-FFF2-40B4-BE49-F238E27FC236}">
                <a16:creationId xmlns:a16="http://schemas.microsoft.com/office/drawing/2014/main" id="{43AEF44A-949E-4F63-BFD7-A6885EB484A7}"/>
              </a:ext>
            </a:extLst>
          </p:cNvPr>
          <p:cNvSpPr txBox="1">
            <a:spLocks noChangeArrowheads="1"/>
          </p:cNvSpPr>
          <p:nvPr/>
        </p:nvSpPr>
        <p:spPr bwMode="auto">
          <a:xfrm>
            <a:off x="65826" y="1764960"/>
            <a:ext cx="829337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do we independently optimize neutral and ion fluxes for atomic scale plasma-surface interactions?</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Are ML and AI applicable and adaptable for controlling, understanding, and optimizing atomic scale plasma processing?</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are mechanisms in plasma-enhanced atomic layer etching (PEALE), plasma–enhanced atomic layer deposition (</a:t>
            </a:r>
            <a:r>
              <a:rPr lang="en-US" sz="2000" dirty="0" err="1">
                <a:latin typeface="Arial" panose="020B0604020202020204" pitchFamily="34" charset="0"/>
                <a:cs typeface="Arial" panose="020B0604020202020204" pitchFamily="34" charset="0"/>
              </a:rPr>
              <a:t>PEALD</a:t>
            </a:r>
            <a:r>
              <a:rPr lang="en-US" sz="2000" dirty="0">
                <a:latin typeface="Arial" panose="020B0604020202020204" pitchFamily="34" charset="0"/>
                <a:cs typeface="Arial" panose="020B0604020202020204" pitchFamily="34" charset="0"/>
              </a:rPr>
              <a:t>), and plasma-enhanced area selective deposition (</a:t>
            </a:r>
            <a:r>
              <a:rPr lang="en-US" sz="2000" dirty="0" err="1">
                <a:latin typeface="Arial" panose="020B0604020202020204" pitchFamily="34" charset="0"/>
                <a:cs typeface="Arial" panose="020B0604020202020204" pitchFamily="34" charset="0"/>
              </a:rPr>
              <a:t>PEASD</a:t>
            </a:r>
            <a:r>
              <a:rPr lang="en-US" sz="2000" dirty="0">
                <a:latin typeface="Arial" panose="020B0604020202020204" pitchFamily="34" charset="0"/>
                <a:cs typeface="Arial" panose="020B0604020202020204" pitchFamily="34" charset="0"/>
              </a:rPr>
              <a:t>)? </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Can atomic layer processing be done at lower cost?</a:t>
            </a:r>
          </a:p>
        </p:txBody>
      </p:sp>
      <p:pic>
        <p:nvPicPr>
          <p:cNvPr id="12" name="Picture 11" descr="image file: c6se00076b-f1.tif">
            <a:extLst>
              <a:ext uri="{FF2B5EF4-FFF2-40B4-BE49-F238E27FC236}">
                <a16:creationId xmlns:a16="http://schemas.microsoft.com/office/drawing/2014/main" id="{75F37DAC-1C68-4D4D-88A1-BA21190006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8574" y="1221191"/>
            <a:ext cx="3657600" cy="2328203"/>
          </a:xfrm>
          <a:prstGeom prst="rect">
            <a:avLst/>
          </a:prstGeom>
          <a:noFill/>
          <a:ln>
            <a:noFill/>
          </a:ln>
        </p:spPr>
      </p:pic>
      <p:sp>
        <p:nvSpPr>
          <p:cNvPr id="3" name="Rectangle 2">
            <a:extLst>
              <a:ext uri="{FF2B5EF4-FFF2-40B4-BE49-F238E27FC236}">
                <a16:creationId xmlns:a16="http://schemas.microsoft.com/office/drawing/2014/main" id="{7181E9F2-5D9C-4766-95C5-1C5737714F00}"/>
              </a:ext>
            </a:extLst>
          </p:cNvPr>
          <p:cNvSpPr/>
          <p:nvPr/>
        </p:nvSpPr>
        <p:spPr>
          <a:xfrm>
            <a:off x="8425030" y="3562516"/>
            <a:ext cx="3701144"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Steps in the thermal and plasma assisted (enhanced) </a:t>
            </a:r>
            <a:r>
              <a:rPr lang="en-US" sz="1600" dirty="0" err="1">
                <a:latin typeface="Calibri" panose="020F0502020204030204" pitchFamily="34" charset="0"/>
                <a:ea typeface="Calibri" panose="020F0502020204030204" pitchFamily="34" charset="0"/>
                <a:cs typeface="Times New Roman" panose="02020603050405020304" pitchFamily="18" charset="0"/>
              </a:rPr>
              <a:t>ALD</a:t>
            </a:r>
            <a:r>
              <a:rPr lang="en-US" sz="1600" dirty="0">
                <a:latin typeface="Calibri" panose="020F0502020204030204" pitchFamily="34" charset="0"/>
                <a:ea typeface="Calibri" panose="020F0502020204030204" pitchFamily="34" charset="0"/>
                <a:cs typeface="Times New Roman" panose="02020603050405020304" pitchFamily="18" charset="0"/>
              </a:rPr>
              <a:t> for the deposition of Al</a:t>
            </a:r>
            <a:r>
              <a:rPr lang="en-US" sz="1600" baseline="-25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O</a:t>
            </a:r>
            <a:r>
              <a:rPr lang="en-US" sz="1600" baseline="-25000" dirty="0">
                <a:latin typeface="Calibri" panose="020F0502020204030204" pitchFamily="34" charset="0"/>
                <a:ea typeface="Calibri" panose="020F0502020204030204" pitchFamily="34" charset="0"/>
                <a:cs typeface="Times New Roman" panose="02020603050405020304" pitchFamily="18" charset="0"/>
              </a:rPr>
              <a:t>3</a:t>
            </a:r>
            <a:endParaRPr lang="en-US" sz="1600" dirty="0"/>
          </a:p>
        </p:txBody>
      </p:sp>
      <p:sp>
        <p:nvSpPr>
          <p:cNvPr id="2" name="Text Box 5">
            <a:extLst>
              <a:ext uri="{FF2B5EF4-FFF2-40B4-BE49-F238E27FC236}">
                <a16:creationId xmlns:a16="http://schemas.microsoft.com/office/drawing/2014/main" id="{5EF6597E-3D0C-8169-1BB3-EE7602BF1083}"/>
              </a:ext>
            </a:extLst>
          </p:cNvPr>
          <p:cNvSpPr txBox="1">
            <a:spLocks noChangeArrowheads="1"/>
          </p:cNvSpPr>
          <p:nvPr/>
        </p:nvSpPr>
        <p:spPr bwMode="auto">
          <a:xfrm>
            <a:off x="76100" y="4457831"/>
            <a:ext cx="1198576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do we tailor plasmas, wall materials, and wall coatings to achieve precision, repeatability, and manufacturability for future semiconductor manufacturing technologies?</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new plasma processes are needed for emerging materials (e.g., spintronics, ferroelectrics, memory devices)?</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do imperfections (e.g., defects, dopants) get produced in microelectronics-relevant materials when immersed in plasma? </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do we achieve true plasma-enhanced atomic layer etching? </a:t>
            </a:r>
          </a:p>
        </p:txBody>
      </p:sp>
      <p:sp>
        <p:nvSpPr>
          <p:cNvPr id="4" name="TextBox 3">
            <a:extLst>
              <a:ext uri="{FF2B5EF4-FFF2-40B4-BE49-F238E27FC236}">
                <a16:creationId xmlns:a16="http://schemas.microsoft.com/office/drawing/2014/main" id="{3EE3ED49-404F-FA52-A0D4-F8C44B7F9F7B}"/>
              </a:ext>
            </a:extLst>
          </p:cNvPr>
          <p:cNvSpPr txBox="1"/>
          <p:nvPr/>
        </p:nvSpPr>
        <p:spPr>
          <a:xfrm>
            <a:off x="130139" y="1427072"/>
            <a:ext cx="7933206" cy="3477875"/>
          </a:xfrm>
          <a:prstGeom prst="rect">
            <a:avLst/>
          </a:prstGeom>
          <a:solidFill>
            <a:schemeClr val="bg1"/>
          </a:solidFill>
          <a:ln>
            <a:solidFill>
              <a:schemeClr val="bg1"/>
            </a:solidFill>
          </a:ln>
        </p:spPr>
        <p:txBody>
          <a:bodyPr wrap="square" rtlCol="0">
            <a:sp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Motivations: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Improved process control requires deep fundamental understanding of how plasma generated species interact with materials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Atomic scale processes present a new paradigm with new demands for understanding the fundamental interaction between plasma species and surfaces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45B6CD-2FD6-D1E2-DA2E-FF3111E12814}"/>
              </a:ext>
            </a:extLst>
          </p:cNvPr>
          <p:cNvSpPr txBox="1"/>
          <p:nvPr/>
        </p:nvSpPr>
        <p:spPr>
          <a:xfrm>
            <a:off x="61143" y="4350592"/>
            <a:ext cx="12015673" cy="2554545"/>
          </a:xfrm>
          <a:prstGeom prst="rect">
            <a:avLst/>
          </a:prstGeom>
          <a:solidFill>
            <a:schemeClr val="bg1"/>
          </a:solidFill>
          <a:ln>
            <a:solidFill>
              <a:schemeClr val="bg1"/>
            </a:solidFill>
          </a:ln>
        </p:spPr>
        <p:txBody>
          <a:bodyPr wrap="square" rtlCol="0">
            <a:sp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How do we independently optimize plasma-generated species fluxes and energies at wafer surfaces to control plasma-surface interactions at the atomic scale?</a:t>
            </a:r>
          </a:p>
          <a:p>
            <a:pPr algn="ctr"/>
            <a:endParaRPr lang="en-US" sz="2000" i="1"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33563" y="473054"/>
            <a:ext cx="11815281" cy="892552"/>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600" b="1" dirty="0">
                <a:solidFill>
                  <a:srgbClr val="000000"/>
                </a:solidFill>
                <a:latin typeface="Arial" charset="0"/>
                <a:ea typeface="宋体" charset="-122"/>
              </a:rPr>
              <a:t>PRO 3: Develop fundamental data and centralized databases to enable comprehensive low temperature plasma diagnostics and modeling</a:t>
            </a:r>
            <a:endParaRPr lang="en-US" altLang="en-US" sz="2600" b="1" baseline="-25000" dirty="0">
              <a:solidFill>
                <a:srgbClr val="000000"/>
              </a:solidFill>
              <a:latin typeface="Arial" charset="0"/>
              <a:ea typeface="宋体" charset="-122"/>
            </a:endParaRPr>
          </a:p>
        </p:txBody>
      </p:sp>
      <p:sp>
        <p:nvSpPr>
          <p:cNvPr id="15" name="Text Box 5"/>
          <p:cNvSpPr txBox="1">
            <a:spLocks noChangeArrowheads="1"/>
          </p:cNvSpPr>
          <p:nvPr/>
        </p:nvSpPr>
        <p:spPr bwMode="auto">
          <a:xfrm>
            <a:off x="133563" y="1438596"/>
            <a:ext cx="743080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How can cross-sections for electron-impact dissociation of molecules for plasma processing be rapidly measured or computed? </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For electron impact collisions, what techniques can determine the energy and angular distribution of reaction byproducts?</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Are there approximation methods for rapidly generating such data?</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How can plasma diagnostics be used to help generate fundamental data for electron impact collisions on molecules?  </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How should reliable plasma chemistry mechanisms be developed and tested? </a:t>
            </a:r>
          </a:p>
          <a:p>
            <a:pPr lvl="0">
              <a:buFont typeface="Symbol" panose="05050102010706020507" pitchFamily="18" charset="2"/>
              <a:buChar char="·"/>
            </a:pPr>
            <a:endParaRPr lang="en-US" sz="1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E674065-CEC9-4347-A25C-08321A06B6B0}"/>
              </a:ext>
            </a:extLst>
          </p:cNvPr>
          <p:cNvPicPr>
            <a:picLocks noChangeAspect="1"/>
          </p:cNvPicPr>
          <p:nvPr/>
        </p:nvPicPr>
        <p:blipFill rotWithShape="1">
          <a:blip r:embed="rId3">
            <a:clrChange>
              <a:clrFrom>
                <a:srgbClr val="FFFFFF"/>
              </a:clrFrom>
              <a:clrTo>
                <a:srgbClr val="FFFFFF">
                  <a:alpha val="0"/>
                </a:srgbClr>
              </a:clrTo>
            </a:clrChange>
          </a:blip>
          <a:srcRect b="15089"/>
          <a:stretch/>
        </p:blipFill>
        <p:spPr bwMode="auto">
          <a:xfrm>
            <a:off x="7564364" y="1104574"/>
            <a:ext cx="4614364" cy="2377652"/>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554F96EA-9E5C-461A-8EC6-4B918693A43F}"/>
              </a:ext>
            </a:extLst>
          </p:cNvPr>
          <p:cNvSpPr/>
          <p:nvPr/>
        </p:nvSpPr>
        <p:spPr>
          <a:xfrm>
            <a:off x="7698761" y="3482227"/>
            <a:ext cx="4614364" cy="523220"/>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Molecular dynamics modeling results of fluorocarbon neutrals and argon ions</a:t>
            </a:r>
            <a:endParaRPr lang="en-US" sz="1400" dirty="0">
              <a:latin typeface="Arial" panose="020B0604020202020204" pitchFamily="34" charset="0"/>
              <a:cs typeface="Arial" panose="020B0604020202020204" pitchFamily="34" charset="0"/>
            </a:endParaRPr>
          </a:p>
        </p:txBody>
      </p:sp>
      <p:sp>
        <p:nvSpPr>
          <p:cNvPr id="3" name="Text Box 5">
            <a:extLst>
              <a:ext uri="{FF2B5EF4-FFF2-40B4-BE49-F238E27FC236}">
                <a16:creationId xmlns:a16="http://schemas.microsoft.com/office/drawing/2014/main" id="{BE3CEB53-C38E-DE55-4704-D1079DC87A41}"/>
              </a:ext>
            </a:extLst>
          </p:cNvPr>
          <p:cNvSpPr txBox="1">
            <a:spLocks noChangeArrowheads="1"/>
          </p:cNvSpPr>
          <p:nvPr/>
        </p:nvSpPr>
        <p:spPr bwMode="auto">
          <a:xfrm>
            <a:off x="133563" y="4197272"/>
            <a:ext cx="11924874"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Would it be helpful to have a standardized plasma reactor design so measurements made in multiple laboratories can be compared?</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How can mechanisms for plasma–surface interactions be developed and tested?  What experimental facilities are needed to facilitate development of accurate models? </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What data format standards can be developed to enable exchange of data sets and mechanisms?</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Is an open-source framework for database management and contributions needed? </a:t>
            </a:r>
          </a:p>
          <a:p>
            <a:pPr lvl="0">
              <a:buFont typeface="Symbol" panose="05050102010706020507" pitchFamily="18" charset="2"/>
              <a:buChar char="·"/>
            </a:pPr>
            <a:r>
              <a:rPr lang="en-US" sz="1800" dirty="0">
                <a:latin typeface="Arial" panose="020B0604020202020204" pitchFamily="34" charset="0"/>
                <a:cs typeface="Arial" panose="020B0604020202020204" pitchFamily="34" charset="0"/>
              </a:rPr>
              <a:t>How can machine learning enable faster development of reliable mechanisms for plasma chemistry and plasma–surface interaction?</a:t>
            </a:r>
          </a:p>
        </p:txBody>
      </p:sp>
      <p:sp>
        <p:nvSpPr>
          <p:cNvPr id="4" name="TextBox 3">
            <a:extLst>
              <a:ext uri="{FF2B5EF4-FFF2-40B4-BE49-F238E27FC236}">
                <a16:creationId xmlns:a16="http://schemas.microsoft.com/office/drawing/2014/main" id="{C75662D0-CFB7-D186-38F8-B1AE2474ADCF}"/>
              </a:ext>
            </a:extLst>
          </p:cNvPr>
          <p:cNvSpPr txBox="1"/>
          <p:nvPr/>
        </p:nvSpPr>
        <p:spPr>
          <a:xfrm>
            <a:off x="42764" y="1391687"/>
            <a:ext cx="7655997" cy="2554545"/>
          </a:xfrm>
          <a:prstGeom prst="rect">
            <a:avLst/>
          </a:prstGeom>
          <a:solidFill>
            <a:schemeClr val="bg1"/>
          </a:solidFill>
          <a:ln>
            <a:solidFill>
              <a:schemeClr val="bg1"/>
            </a:solidFill>
          </a:ln>
        </p:spPr>
        <p:txBody>
          <a:bodyPr wrap="square" rtlCol="0">
            <a:spAutoFit/>
          </a:bodyPr>
          <a:lstStyle/>
          <a:p>
            <a:r>
              <a:rPr lang="en-US" sz="2000" dirty="0">
                <a:latin typeface="Arial" panose="020B0604020202020204" pitchFamily="34" charset="0"/>
                <a:cs typeface="Arial" panose="020B0604020202020204" pitchFamily="34" charset="0"/>
              </a:rPr>
              <a:t>Motivations: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Predictive modelling of plasma systems and fundamental understanding of plasma material interactions require accurate, complete, and accessible databases to quantify interactions between atomic and molecular species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pace of introduction of new gases and materials to meet the needs of semiconductor manufacturing further expand the demands for accessible datasets</a:t>
            </a:r>
          </a:p>
        </p:txBody>
      </p:sp>
      <p:sp>
        <p:nvSpPr>
          <p:cNvPr id="5" name="TextBox 4">
            <a:extLst>
              <a:ext uri="{FF2B5EF4-FFF2-40B4-BE49-F238E27FC236}">
                <a16:creationId xmlns:a16="http://schemas.microsoft.com/office/drawing/2014/main" id="{44E65A0F-5174-8363-AEE9-277F30E5D249}"/>
              </a:ext>
            </a:extLst>
          </p:cNvPr>
          <p:cNvSpPr txBox="1"/>
          <p:nvPr/>
        </p:nvSpPr>
        <p:spPr>
          <a:xfrm>
            <a:off x="42764" y="3961341"/>
            <a:ext cx="12015673" cy="2862322"/>
          </a:xfrm>
          <a:prstGeom prst="rect">
            <a:avLst/>
          </a:prstGeom>
          <a:solidFill>
            <a:schemeClr val="bg1"/>
          </a:solidFill>
          <a:ln>
            <a:solidFill>
              <a:schemeClr val="bg1"/>
            </a:solidFill>
          </a:ln>
        </p:spPr>
        <p:txBody>
          <a:bodyPr wrap="square" rtlCol="0">
            <a:sp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How can the appropriate fundamental data for plasma modeling and diagnostics be rapidly produced to reduce plasma process development time?</a:t>
            </a:r>
          </a:p>
          <a:p>
            <a:pPr algn="ctr"/>
            <a:endParaRPr lang="en-US" sz="2000" i="1"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212333" y="411410"/>
            <a:ext cx="11979667" cy="1246495"/>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400" b="1" dirty="0">
                <a:solidFill>
                  <a:srgbClr val="000000"/>
                </a:solidFill>
                <a:latin typeface="Arial" charset="0"/>
                <a:ea typeface="宋体" charset="-122"/>
              </a:rPr>
              <a:t>PRO 4:  Enable experimentally validated, predictive, and integrated modeling of fundamental plasma physics, chemistry, and surface interactions to enable next generation semiconductor plasma processing</a:t>
            </a:r>
            <a:endParaRPr lang="en-US" altLang="en-US" sz="2400" b="1" baseline="-25000" dirty="0">
              <a:solidFill>
                <a:srgbClr val="000000"/>
              </a:solidFill>
              <a:latin typeface="Arial" charset="0"/>
              <a:ea typeface="宋体" charset="-122"/>
            </a:endParaRPr>
          </a:p>
        </p:txBody>
      </p:sp>
      <p:sp>
        <p:nvSpPr>
          <p:cNvPr id="11" name="Text Box 5">
            <a:extLst>
              <a:ext uri="{FF2B5EF4-FFF2-40B4-BE49-F238E27FC236}">
                <a16:creationId xmlns:a16="http://schemas.microsoft.com/office/drawing/2014/main" id="{43AEF44A-949E-4F63-BFD7-A6885EB484A7}"/>
              </a:ext>
            </a:extLst>
          </p:cNvPr>
          <p:cNvSpPr txBox="1">
            <a:spLocks noChangeArrowheads="1"/>
          </p:cNvSpPr>
          <p:nvPr/>
        </p:nvSpPr>
        <p:spPr bwMode="auto">
          <a:xfrm>
            <a:off x="71918" y="1701603"/>
            <a:ext cx="8578921"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fundamental modeling and experimental validation capabilities, including new plasma diagnostics, are needed to enable predictive modeling of complex transient and multi-step plasma processing to reduce development time and complexity?</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are the capability gaps in plasma diagnostics and how can they be closed using manufacturing-friendly sensor integration?</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Can plasma modeling be used to investigate new reactor configurations and power formats (e.g., magnetic fields, high frequencies, pulsed power, non-linear effects)?</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Can plasma modeling be used to investigate new process chemistries and predict their performance on a virtual platform?</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modeling techniques are needed for in-feature engineering?</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are the best strategies for multi-scale modeling (feature to reactor scale)?</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What is the role of ML in modeling next-generation plasma process and plasma source design?</a:t>
            </a:r>
          </a:p>
          <a:p>
            <a:pPr>
              <a:buFont typeface="Symbol" panose="05050102010706020507" pitchFamily="18" charset="2"/>
              <a:buChar char="·"/>
            </a:pPr>
            <a:r>
              <a:rPr lang="en-US" sz="1800" dirty="0">
                <a:latin typeface="Arial" panose="020B0604020202020204" pitchFamily="34" charset="0"/>
                <a:cs typeface="Arial" panose="020B0604020202020204" pitchFamily="34" charset="0"/>
              </a:rPr>
              <a:t>How can reduced first-principles models be developed for real-time control of plasma processes?</a:t>
            </a:r>
          </a:p>
        </p:txBody>
      </p:sp>
      <p:pic>
        <p:nvPicPr>
          <p:cNvPr id="10" name="Picture 9">
            <a:extLst>
              <a:ext uri="{FF2B5EF4-FFF2-40B4-BE49-F238E27FC236}">
                <a16:creationId xmlns:a16="http://schemas.microsoft.com/office/drawing/2014/main" id="{1B5E548D-72B1-4AC7-934D-1EF16B153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4700" y="2266750"/>
            <a:ext cx="3257169" cy="3081345"/>
          </a:xfrm>
          <a:prstGeom prst="rect">
            <a:avLst/>
          </a:prstGeom>
        </p:spPr>
      </p:pic>
      <p:sp>
        <p:nvSpPr>
          <p:cNvPr id="2" name="Rectangle 1">
            <a:extLst>
              <a:ext uri="{FF2B5EF4-FFF2-40B4-BE49-F238E27FC236}">
                <a16:creationId xmlns:a16="http://schemas.microsoft.com/office/drawing/2014/main" id="{3CA658E5-8575-41F9-8220-5434EF5B3E32}"/>
              </a:ext>
            </a:extLst>
          </p:cNvPr>
          <p:cNvSpPr/>
          <p:nvPr/>
        </p:nvSpPr>
        <p:spPr>
          <a:xfrm>
            <a:off x="9022499" y="5379917"/>
            <a:ext cx="3265943" cy="523220"/>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Particle in Cell (PIC) Simulations of Plasma Processing Reactors</a:t>
            </a: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AFC9F4-4B14-72FD-5949-20537F38411C}"/>
              </a:ext>
            </a:extLst>
          </p:cNvPr>
          <p:cNvSpPr txBox="1"/>
          <p:nvPr/>
        </p:nvSpPr>
        <p:spPr>
          <a:xfrm>
            <a:off x="0" y="1533465"/>
            <a:ext cx="8657891" cy="5324535"/>
          </a:xfrm>
          <a:prstGeom prst="rect">
            <a:avLst/>
          </a:prstGeom>
          <a:solidFill>
            <a:schemeClr val="bg1"/>
          </a:solidFill>
          <a:ln>
            <a:solidFill>
              <a:schemeClr val="bg1"/>
            </a:solidFill>
          </a:ln>
        </p:spPr>
        <p:txBody>
          <a:bodyPr wrap="square" rtlCol="0">
            <a:spAutoFit/>
          </a:bodyPr>
          <a:lstStyle/>
          <a:p>
            <a:r>
              <a:rPr lang="en-US" sz="2000" dirty="0">
                <a:latin typeface="Arial" panose="020B0604020202020204" pitchFamily="34" charset="0"/>
                <a:cs typeface="Arial" panose="020B0604020202020204" pitchFamily="34" charset="0"/>
              </a:rPr>
              <a:t>Motivations: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coupling between power delivery, plasma generated fluxes, and materials present a complex multi-physics science and engineering challenge where modelling and simulation can make great contributions in the acceleration of co-designed plasma manufacturing solutions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increasing computational speed available to the modelling and simulation community open up additional opportunities where these tools can be used not only for plasma source design, but advanced control and optimization of plasma-based manufacturing systems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What fundamental modeling and experimental validation capabilities, including new plasma diagnostics, are needed to enable predictive modeling of complex transient and multi-step plasma processing to reduce plasma process development time and complexity?</a:t>
            </a:r>
          </a:p>
        </p:txBody>
      </p:sp>
    </p:spTree>
    <p:extLst>
      <p:ext uri="{BB962C8B-B14F-4D97-AF65-F5344CB8AC3E}">
        <p14:creationId xmlns:p14="http://schemas.microsoft.com/office/powerpoint/2010/main" val="11761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13743" y="403780"/>
            <a:ext cx="11927569" cy="1200329"/>
          </a:xfrm>
          <a:prstGeom prst="rect">
            <a:avLst/>
          </a:prstGeom>
          <a:noFill/>
          <a:ln w="9525">
            <a:noFill/>
            <a:miter lim="800000"/>
            <a:headEnd/>
            <a:tailEnd/>
          </a:ln>
        </p:spPr>
        <p:txBody>
          <a:bodyPr wrap="square">
            <a:spAutoFit/>
          </a:bodyPr>
          <a:lstStyle/>
          <a:p>
            <a:pPr lvl="0" eaLnBrk="0" fontAlgn="base" hangingPunct="0">
              <a:spcBef>
                <a:spcPct val="0"/>
              </a:spcBef>
              <a:spcAft>
                <a:spcPct val="0"/>
              </a:spcAft>
              <a:defRPr/>
            </a:pPr>
            <a:r>
              <a:rPr lang="en-US" altLang="en-US" sz="2400" b="1" dirty="0">
                <a:solidFill>
                  <a:srgbClr val="000000"/>
                </a:solidFill>
                <a:latin typeface="Arial" charset="0"/>
                <a:ea typeface="宋体" charset="-122"/>
              </a:rPr>
              <a:t>PRO 5:  Understand and control low temperature plasma generation of radiation, radiation transport, and materials interactions in semiconductor processing systems</a:t>
            </a:r>
            <a:endParaRPr lang="en-US" altLang="en-US" sz="2400" b="1" baseline="-25000" dirty="0">
              <a:solidFill>
                <a:srgbClr val="000000"/>
              </a:solidFill>
              <a:latin typeface="Arial" charset="0"/>
              <a:ea typeface="宋体" charset="-122"/>
            </a:endParaRPr>
          </a:p>
        </p:txBody>
      </p:sp>
      <p:sp>
        <p:nvSpPr>
          <p:cNvPr id="15" name="Text Box 5"/>
          <p:cNvSpPr txBox="1">
            <a:spLocks noChangeArrowheads="1"/>
          </p:cNvSpPr>
          <p:nvPr/>
        </p:nvSpPr>
        <p:spPr bwMode="auto">
          <a:xfrm>
            <a:off x="3006886" y="1777571"/>
            <a:ext cx="896250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Symbol" panose="05050102010706020507" pitchFamily="18" charset="2"/>
              <a:buChar char="·"/>
            </a:pPr>
            <a:r>
              <a:rPr lang="en-US" sz="2000" dirty="0">
                <a:latin typeface="Arial" panose="020B0604020202020204" pitchFamily="34" charset="0"/>
                <a:cs typeface="Arial" panose="020B0604020202020204" pitchFamily="34" charset="0"/>
              </a:rPr>
              <a:t>Is there a more efficient way to create the EUV photons?</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do photons and plasma species interact with the background gas, optical, and plasma facing surfaces in the EUV source and the lithographic scanner?</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happens to Sn and how can it be managed?</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important are photo-generated electrons and holes in promoting etching reactions? </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are other possible mechanisms for photo-assisted etching?</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is (are) the mechanism(s) for photocatalysis in plasma etching?</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How important is VUV induced creation of damage and defects?</a:t>
            </a:r>
          </a:p>
          <a:p>
            <a:pPr>
              <a:buFont typeface="Symbol" panose="05050102010706020507" pitchFamily="18" charset="2"/>
              <a:buChar char="·"/>
            </a:pPr>
            <a:r>
              <a:rPr lang="en-US" sz="2000" dirty="0">
                <a:latin typeface="Arial" panose="020B0604020202020204" pitchFamily="34" charset="0"/>
                <a:cs typeface="Arial" panose="020B0604020202020204" pitchFamily="34" charset="0"/>
              </a:rPr>
              <a:t>What are the effects of VUV light on processes at non-wafer plasma-facing surfaces?</a:t>
            </a: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5CE30B3-DA4A-4F6B-B41A-B85622123C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9842" y="1675203"/>
            <a:ext cx="2150745" cy="2004060"/>
          </a:xfrm>
          <a:prstGeom prst="rect">
            <a:avLst/>
          </a:prstGeom>
        </p:spPr>
      </p:pic>
      <p:sp>
        <p:nvSpPr>
          <p:cNvPr id="2" name="Rectangle 1">
            <a:extLst>
              <a:ext uri="{FF2B5EF4-FFF2-40B4-BE49-F238E27FC236}">
                <a16:creationId xmlns:a16="http://schemas.microsoft.com/office/drawing/2014/main" id="{DFDFD3C6-BEAF-4363-9460-019CD0181B04}"/>
              </a:ext>
            </a:extLst>
          </p:cNvPr>
          <p:cNvSpPr/>
          <p:nvPr/>
        </p:nvSpPr>
        <p:spPr>
          <a:xfrm>
            <a:off x="113743" y="5647086"/>
            <a:ext cx="2893143" cy="830997"/>
          </a:xfrm>
          <a:prstGeom prst="rect">
            <a:avLst/>
          </a:prstGeom>
        </p:spPr>
        <p:txBody>
          <a:bodyPr wrap="square">
            <a:spAutoFit/>
          </a:bodyPr>
          <a:lstStyle/>
          <a:p>
            <a:r>
              <a:rPr lang="en-US" sz="1200" dirty="0">
                <a:latin typeface="Arial" panose="020B0604020202020204" pitchFamily="34" charset="0"/>
                <a:ea typeface="DengXian" panose="02010600030101010101" pitchFamily="2" charset="-122"/>
              </a:rPr>
              <a:t>SEMs of </a:t>
            </a:r>
            <a:r>
              <a:rPr lang="en-US" sz="1200" dirty="0">
                <a:latin typeface="Arial" panose="020B0604020202020204" pitchFamily="34" charset="0"/>
                <a:ea typeface="Calibri" panose="020F0502020204030204" pitchFamily="34" charset="0"/>
              </a:rPr>
              <a:t>SiO</a:t>
            </a:r>
            <a:r>
              <a:rPr lang="en-US" sz="1200" baseline="-25000" dirty="0">
                <a:latin typeface="Arial" panose="020B0604020202020204" pitchFamily="34" charset="0"/>
                <a:ea typeface="Calibri" panose="020F0502020204030204" pitchFamily="34" charset="0"/>
              </a:rPr>
              <a:t>2</a:t>
            </a:r>
            <a:r>
              <a:rPr lang="en-US" sz="1200" dirty="0">
                <a:latin typeface="Arial" panose="020B0604020202020204" pitchFamily="34" charset="0"/>
                <a:ea typeface="Calibri" panose="020F0502020204030204" pitchFamily="34" charset="0"/>
              </a:rPr>
              <a:t>-masked p-Si(100) in an </a:t>
            </a:r>
            <a:r>
              <a:rPr lang="en-US" sz="1200" dirty="0" err="1">
                <a:latin typeface="Arial" panose="020B0604020202020204" pitchFamily="34" charset="0"/>
                <a:ea typeface="Calibri" panose="020F0502020204030204" pitchFamily="34" charset="0"/>
              </a:rPr>
              <a:t>Ar</a:t>
            </a:r>
            <a:r>
              <a:rPr lang="en-US" sz="1200" dirty="0">
                <a:latin typeface="Arial" panose="020B0604020202020204" pitchFamily="34" charset="0"/>
                <a:ea typeface="Calibri" panose="020F0502020204030204" pitchFamily="34" charset="0"/>
              </a:rPr>
              <a:t>/Cl</a:t>
            </a:r>
            <a:r>
              <a:rPr lang="en-US" sz="1200" baseline="-25000" dirty="0">
                <a:latin typeface="Arial" panose="020B0604020202020204" pitchFamily="34" charset="0"/>
                <a:ea typeface="Calibri" panose="020F0502020204030204" pitchFamily="34" charset="0"/>
              </a:rPr>
              <a:t>2</a:t>
            </a:r>
            <a:r>
              <a:rPr lang="en-US" sz="1200" dirty="0">
                <a:latin typeface="Arial" panose="020B0604020202020204" pitchFamily="34" charset="0"/>
                <a:ea typeface="Calibri" panose="020F0502020204030204" pitchFamily="34" charset="0"/>
              </a:rPr>
              <a:t> </a:t>
            </a:r>
            <a:r>
              <a:rPr lang="en-US" sz="1200" dirty="0" err="1">
                <a:latin typeface="Arial" panose="020B0604020202020204" pitchFamily="34" charset="0"/>
                <a:ea typeface="Calibri" panose="020F0502020204030204" pitchFamily="34" charset="0"/>
              </a:rPr>
              <a:t>ICP</a:t>
            </a:r>
            <a:r>
              <a:rPr lang="en-US" sz="1200" dirty="0">
                <a:latin typeface="Arial" panose="020B0604020202020204" pitchFamily="34" charset="0"/>
                <a:ea typeface="Calibri" panose="020F0502020204030204" pitchFamily="34" charset="0"/>
              </a:rPr>
              <a:t> with added VUV light provided by an </a:t>
            </a:r>
            <a:r>
              <a:rPr lang="en-US" sz="1200" dirty="0" err="1">
                <a:latin typeface="Arial" panose="020B0604020202020204" pitchFamily="34" charset="0"/>
                <a:ea typeface="Calibri" panose="020F0502020204030204" pitchFamily="34" charset="0"/>
              </a:rPr>
              <a:t>Ar</a:t>
            </a:r>
            <a:r>
              <a:rPr lang="en-US" sz="1200" dirty="0">
                <a:latin typeface="Arial" panose="020B0604020202020204" pitchFamily="34" charset="0"/>
                <a:ea typeface="Calibri" panose="020F0502020204030204" pitchFamily="34" charset="0"/>
              </a:rPr>
              <a:t> </a:t>
            </a:r>
            <a:r>
              <a:rPr lang="en-US" sz="1200" dirty="0" err="1">
                <a:latin typeface="Arial" panose="020B0604020202020204" pitchFamily="34" charset="0"/>
                <a:ea typeface="Calibri" panose="020F0502020204030204" pitchFamily="34" charset="0"/>
              </a:rPr>
              <a:t>ICP</a:t>
            </a:r>
            <a:r>
              <a:rPr lang="en-US" sz="1200" dirty="0">
                <a:latin typeface="Arial" panose="020B0604020202020204" pitchFamily="34" charset="0"/>
                <a:ea typeface="Calibri" panose="020F0502020204030204" pitchFamily="34" charset="0"/>
              </a:rPr>
              <a:t>. Etching periods: top) 10 min, bottom) 30 min.</a:t>
            </a:r>
            <a:endParaRPr lang="en-US" sz="1200" dirty="0"/>
          </a:p>
        </p:txBody>
      </p:sp>
      <p:pic>
        <p:nvPicPr>
          <p:cNvPr id="12" name="Picture 11">
            <a:extLst>
              <a:ext uri="{FF2B5EF4-FFF2-40B4-BE49-F238E27FC236}">
                <a16:creationId xmlns:a16="http://schemas.microsoft.com/office/drawing/2014/main" id="{823DB990-8CCF-4637-A187-CF773CD026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9841" y="3690414"/>
            <a:ext cx="2150745" cy="2004060"/>
          </a:xfrm>
          <a:prstGeom prst="rect">
            <a:avLst/>
          </a:prstGeom>
        </p:spPr>
      </p:pic>
      <p:sp>
        <p:nvSpPr>
          <p:cNvPr id="3" name="TextBox 2">
            <a:extLst>
              <a:ext uri="{FF2B5EF4-FFF2-40B4-BE49-F238E27FC236}">
                <a16:creationId xmlns:a16="http://schemas.microsoft.com/office/drawing/2014/main" id="{5EBBB8E5-1F76-0782-6762-00F493390708}"/>
              </a:ext>
            </a:extLst>
          </p:cNvPr>
          <p:cNvSpPr txBox="1"/>
          <p:nvPr/>
        </p:nvSpPr>
        <p:spPr>
          <a:xfrm>
            <a:off x="3006885" y="1377461"/>
            <a:ext cx="8657891" cy="5324535"/>
          </a:xfrm>
          <a:prstGeom prst="rect">
            <a:avLst/>
          </a:prstGeom>
          <a:solidFill>
            <a:schemeClr val="bg1"/>
          </a:solidFill>
          <a:ln>
            <a:solidFill>
              <a:schemeClr val="bg1"/>
            </a:solidFill>
          </a:ln>
        </p:spPr>
        <p:txBody>
          <a:bodyPr wrap="square" rtlCol="0">
            <a:spAutoFit/>
          </a:bodyPr>
          <a:lstStyle/>
          <a:p>
            <a:r>
              <a:rPr lang="en-US" sz="2000" dirty="0">
                <a:latin typeface="Arial" panose="020B0604020202020204" pitchFamily="34" charset="0"/>
                <a:cs typeface="Arial" panose="020B0604020202020204" pitchFamily="34" charset="0"/>
              </a:rPr>
              <a:t>Motivations: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role of photon radiation in plasma processing is becoming more important for processing at extreme scales, particularly at the atomic scale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generation of photons via laser-produced plasmas in EUV lithography has further expanded plasma’s contribution in semiconductor manufacturing as well as presented new fundamental science challenges that impact manufacturing capabilities and efficiencies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How can plasma generated photons be used with minimal damage to advance nanofabrication objectives in both advanced lithography and processing?</a:t>
            </a:r>
          </a:p>
        </p:txBody>
      </p:sp>
    </p:spTree>
    <p:extLst>
      <p:ext uri="{BB962C8B-B14F-4D97-AF65-F5344CB8AC3E}">
        <p14:creationId xmlns:p14="http://schemas.microsoft.com/office/powerpoint/2010/main" val="18600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GEC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21007 Kickoff Presentation" id="{65DEC9CB-3A67-7A47-A547-7F49F3451E82}" vid="{FE037EE3-589E-A04F-9DA6-FC5B3D210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GEC17</Template>
  <TotalTime>1525</TotalTime>
  <Words>2335</Words>
  <Application>Microsoft Macintosh PowerPoint</Application>
  <PresentationFormat>Widescreen</PresentationFormat>
  <Paragraphs>155</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Symbol</vt:lpstr>
      <vt:lpstr>Times New Roman</vt:lpstr>
      <vt:lpstr>GEC17</vt:lpstr>
      <vt:lpstr>CHIPS ACT:  Basic research needs report to DOE  Summary report from FES workshop held August 8-9, 2022  Chair: David Graves, Princeton University Co-Chairs: Catherine Labelle, Intel Corp., Mark Kushner, U. Michigan FES Contact: Nirmol Podder, US-DOE  Section Authors: Steven Shannon (NCSU), Eray Aydili (NYU), Jane Chang (UCLA), Shahid Rauf (Applied Materials), Vincent Donnelly (U. Houston), Mark Kushner (U. Michigan), David Ruzic (U. Illinois), Peter Meyer (ASML), Lawrence Overzet (UT-Dallas)  Thank you to the 24 in person attendees and 27 virtual attendees who participated in the workshop and contributed to this report!</vt:lpstr>
      <vt:lpstr>Motivation</vt:lpstr>
      <vt:lpstr>PowerPoint Presentation</vt:lpstr>
      <vt:lpstr>Formulating the Basic Research Needs Document – “Provide research questions, not research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CHIPS ACT:  Basic research needs report to DOE</dc:title>
  <dc:creator>Steven Christopher Shannon</dc:creator>
  <cp:lastModifiedBy>Steven Christopher Shannon</cp:lastModifiedBy>
  <cp:revision>7</cp:revision>
  <dcterms:created xsi:type="dcterms:W3CDTF">2022-11-09T19:29:02Z</dcterms:created>
  <dcterms:modified xsi:type="dcterms:W3CDTF">2022-11-30T19:30:14Z</dcterms:modified>
</cp:coreProperties>
</file>